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 id="2147483673" r:id="rId2"/>
    <p:sldMasterId id="2147483660" r:id="rId3"/>
  </p:sldMasterIdLst>
  <p:notesMasterIdLst>
    <p:notesMasterId r:id="rId25"/>
  </p:notesMasterIdLst>
  <p:handoutMasterIdLst>
    <p:handoutMasterId r:id="rId26"/>
  </p:handoutMasterIdLst>
  <p:sldIdLst>
    <p:sldId id="296" r:id="rId4"/>
    <p:sldId id="257" r:id="rId5"/>
    <p:sldId id="258" r:id="rId6"/>
    <p:sldId id="269" r:id="rId7"/>
    <p:sldId id="287" r:id="rId8"/>
    <p:sldId id="259" r:id="rId9"/>
    <p:sldId id="262" r:id="rId10"/>
    <p:sldId id="261" r:id="rId11"/>
    <p:sldId id="294" r:id="rId12"/>
    <p:sldId id="260" r:id="rId13"/>
    <p:sldId id="295" r:id="rId14"/>
    <p:sldId id="289" r:id="rId15"/>
    <p:sldId id="263" r:id="rId16"/>
    <p:sldId id="297" r:id="rId17"/>
    <p:sldId id="305" r:id="rId18"/>
    <p:sldId id="308" r:id="rId19"/>
    <p:sldId id="307" r:id="rId20"/>
    <p:sldId id="310" r:id="rId21"/>
    <p:sldId id="309" r:id="rId22"/>
    <p:sldId id="299" r:id="rId23"/>
    <p:sldId id="300" r:id="rId24"/>
  </p:sldIdLst>
  <p:sldSz cx="12192000" cy="6858000"/>
  <p:notesSz cx="6797675" cy="9928225"/>
  <p:embeddedFontLst>
    <p:embeddedFont>
      <p:font typeface="Cambria" panose="02040503050406030204" pitchFamily="18" charset="0"/>
      <p:regular r:id="rId27"/>
      <p:bold r:id="rId28"/>
      <p:italic r:id="rId29"/>
      <p:boldItalic r:id="rId30"/>
    </p:embeddedFont>
    <p:embeddedFont>
      <p:font typeface="Arial Rounded MT Bold" panose="020F0704030504030204" pitchFamily="34" charset="0"/>
      <p:regular r:id="rId31"/>
    </p:embeddedFont>
    <p:embeddedFont>
      <p:font typeface="Tw Cen MT" panose="020B0602020104020603"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Raleway" pitchFamily="2" charset="0"/>
      <p:regular r:id="rId42"/>
      <p:bold r:id="rId43"/>
    </p:embeddedFont>
    <p:embeddedFont>
      <p:font typeface="AkkoW01-Regular" panose="020B0503060303060303" charset="0"/>
      <p:regular r:id="rId44"/>
    </p:embeddedFont>
    <p:embeddedFont>
      <p:font typeface="Crimson Text" panose="020B060402020202020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126"/>
    <a:srgbClr val="382873"/>
    <a:srgbClr val="25136D"/>
    <a:srgbClr val="006994"/>
    <a:srgbClr val="006B3F"/>
    <a:srgbClr val="FCD1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2" autoAdjust="0"/>
    <p:restoredTop sz="83363" autoAdjust="0"/>
  </p:normalViewPr>
  <p:slideViewPr>
    <p:cSldViewPr snapToGrid="0">
      <p:cViewPr varScale="1">
        <p:scale>
          <a:sx n="60" d="100"/>
          <a:sy n="60" d="100"/>
        </p:scale>
        <p:origin x="848" y="30"/>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114" d="100"/>
          <a:sy n="114" d="100"/>
        </p:scale>
        <p:origin x="520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3.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7.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19E196BD-3462-4D75-9453-B7D4980A95BE}" type="datetimeFigureOut">
              <a:rPr lang="en-US" smtClean="0"/>
              <a:t>6/8/2022</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D1E8DCE-090D-4639-9855-3F0D1FAE2DEB}" type="slidenum">
              <a:rPr lang="en-US" smtClean="0"/>
              <a:t>‹#›</a:t>
            </a:fld>
            <a:endParaRPr lang="en-US"/>
          </a:p>
        </p:txBody>
      </p:sp>
    </p:spTree>
    <p:extLst>
      <p:ext uri="{BB962C8B-B14F-4D97-AF65-F5344CB8AC3E}">
        <p14:creationId xmlns:p14="http://schemas.microsoft.com/office/powerpoint/2010/main" val="2494927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59" cy="498135"/>
          </a:xfrm>
          <a:prstGeom prst="rect">
            <a:avLst/>
          </a:prstGeom>
        </p:spPr>
        <p:txBody>
          <a:bodyPr vert="horz" lIns="96661" tIns="48331" rIns="96661" bIns="48331" rtlCol="0"/>
          <a:lstStyle>
            <a:lvl1pPr algn="l">
              <a:defRPr sz="1300"/>
            </a:lvl1pPr>
          </a:lstStyle>
          <a:p>
            <a:endParaRPr lang="en-GB"/>
          </a:p>
        </p:txBody>
      </p:sp>
      <p:sp>
        <p:nvSpPr>
          <p:cNvPr id="3" name="Tijdelijke aanduiding voor datum 2"/>
          <p:cNvSpPr>
            <a:spLocks noGrp="1"/>
          </p:cNvSpPr>
          <p:nvPr>
            <p:ph type="dt" idx="1"/>
          </p:nvPr>
        </p:nvSpPr>
        <p:spPr>
          <a:xfrm>
            <a:off x="3850443" y="1"/>
            <a:ext cx="2945659" cy="498135"/>
          </a:xfrm>
          <a:prstGeom prst="rect">
            <a:avLst/>
          </a:prstGeom>
        </p:spPr>
        <p:txBody>
          <a:bodyPr vert="horz" lIns="96661" tIns="48331" rIns="96661" bIns="48331" rtlCol="0"/>
          <a:lstStyle>
            <a:lvl1pPr algn="r">
              <a:defRPr sz="1300"/>
            </a:lvl1pPr>
          </a:lstStyle>
          <a:p>
            <a:fld id="{84616A3F-A300-41B5-B3CB-DA568940D511}" type="datetimeFigureOut">
              <a:rPr lang="en-GB" smtClean="0"/>
              <a:t>08/06/2022</a:t>
            </a:fld>
            <a:endParaRPr lang="en-GB"/>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6661" tIns="48331" rIns="96661" bIns="48331" rtlCol="0" anchor="ctr"/>
          <a:lstStyle/>
          <a:p>
            <a:endParaRPr lang="en-GB"/>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6661" tIns="48331" rIns="96661" bIns="4833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6661" tIns="48331" rIns="96661" bIns="48331" rtlCol="0" anchor="b"/>
          <a:lstStyle>
            <a:lvl1pPr algn="l">
              <a:defRPr sz="1300"/>
            </a:lvl1pPr>
          </a:lstStyle>
          <a:p>
            <a:endParaRPr lang="en-GB"/>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6661" tIns="48331" rIns="96661" bIns="48331" rtlCol="0" anchor="b"/>
          <a:lstStyle>
            <a:lvl1pPr algn="r">
              <a:defRPr sz="1300"/>
            </a:lvl1pPr>
          </a:lstStyle>
          <a:p>
            <a:fld id="{D16612D9-2455-4B10-88F2-93270A67D0F3}" type="slidenum">
              <a:rPr lang="en-GB" smtClean="0"/>
              <a:t>‹#›</a:t>
            </a:fld>
            <a:endParaRPr lang="en-GB"/>
          </a:p>
        </p:txBody>
      </p:sp>
    </p:spTree>
    <p:extLst>
      <p:ext uri="{BB962C8B-B14F-4D97-AF65-F5344CB8AC3E}">
        <p14:creationId xmlns:p14="http://schemas.microsoft.com/office/powerpoint/2010/main" val="416473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0C2A6-33E7-4D78-8CED-DE0A5E3F5E0E}" type="slidenum">
              <a:rPr lang="en-US" smtClean="0"/>
              <a:t>0</a:t>
            </a:fld>
            <a:endParaRPr lang="en-US"/>
          </a:p>
        </p:txBody>
      </p:sp>
    </p:spTree>
    <p:extLst>
      <p:ext uri="{BB962C8B-B14F-4D97-AF65-F5344CB8AC3E}">
        <p14:creationId xmlns:p14="http://schemas.microsoft.com/office/powerpoint/2010/main" val="96537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Housing, Water, Electricity and Gas (12.4%) recorded a 1.4 percentage point increase in its contribution to overall inflation while Food and Non-alcoholic Beverages saw a reduction by 1.6 percentage points (from 50.0% to 48.4%) and Transport dipping marginally by 0.1 percentage points (from 14.9% to 14.8%).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9</a:t>
            </a:fld>
            <a:endParaRPr lang="en-GB" dirty="0"/>
          </a:p>
        </p:txBody>
      </p:sp>
    </p:spTree>
    <p:extLst>
      <p:ext uri="{BB962C8B-B14F-4D97-AF65-F5344CB8AC3E}">
        <p14:creationId xmlns:p14="http://schemas.microsoft.com/office/powerpoint/2010/main" val="248357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latin typeface="Raleway" panose="020B0503030101060003" pitchFamily="34" charset="0"/>
              </a:rPr>
              <a:t>Focusing on year-on-year food inflation for May 2022, five sub-classes record inflation rates higher than the overall food inflation (30.1%). This was distantly led by Oils and Fats (52.0%) followed by Water (42.4%).</a:t>
            </a:r>
          </a:p>
          <a:p>
            <a:endParaRPr lang="en-GB" dirty="0">
              <a:latin typeface="Raleway" panose="020B0503030101060003" pitchFamily="34" charset="0"/>
            </a:endParaRPr>
          </a:p>
          <a:p>
            <a:r>
              <a:rPr lang="en-GB" dirty="0">
                <a:latin typeface="Raleway" panose="020B0503030101060003" pitchFamily="34" charset="0"/>
              </a:rPr>
              <a:t>On a month-on-month basis, three sub-classes recorded inflation rates higher than the overall inflation (4.0%). This was led by Oil and Fats (6.5%) followed by Vegetables (5.4%) and Cereal Products (5.3%)</a:t>
            </a:r>
          </a:p>
          <a:p>
            <a:endParaRPr lang="en-GB" dirty="0">
              <a:latin typeface="Raleway" panose="020B0503030101060003" pitchFamily="34" charset="0"/>
            </a:endParaRP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10</a:t>
            </a:fld>
            <a:endParaRPr lang="en-GB" dirty="0"/>
          </a:p>
        </p:txBody>
      </p:sp>
    </p:spTree>
    <p:extLst>
      <p:ext uri="{BB962C8B-B14F-4D97-AF65-F5344CB8AC3E}">
        <p14:creationId xmlns:p14="http://schemas.microsoft.com/office/powerpoint/2010/main" val="207114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inflation for imported goods was 28.2% (which is higher than the 24.7% recorded for April 2022) while the</a:t>
            </a:r>
          </a:p>
          <a:p>
            <a:r>
              <a:rPr lang="en-GB" sz="1200" kern="1200" dirty="0">
                <a:solidFill>
                  <a:schemeClr val="tx1"/>
                </a:solidFill>
                <a:effectLst/>
                <a:latin typeface="+mn-lt"/>
                <a:ea typeface="+mn-ea"/>
                <a:cs typeface="+mn-cs"/>
              </a:rPr>
              <a:t>inflation for locally produced items was 27.3% (up from the 23.0% recorded in April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16612D9-2455-4B10-88F2-93270A67D0F3}" type="slidenum">
              <a:rPr lang="en-GB" smtClean="0"/>
              <a:t>11</a:t>
            </a:fld>
            <a:endParaRPr lang="en-GB" dirty="0"/>
          </a:p>
        </p:txBody>
      </p:sp>
    </p:spTree>
    <p:extLst>
      <p:ext uri="{BB962C8B-B14F-4D97-AF65-F5344CB8AC3E}">
        <p14:creationId xmlns:p14="http://schemas.microsoft.com/office/powerpoint/2010/main" val="1921915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12</a:t>
            </a:fld>
            <a:endParaRPr lang="en-GB" dirty="0"/>
          </a:p>
        </p:txBody>
      </p:sp>
    </p:spTree>
    <p:extLst>
      <p:ext uri="{BB962C8B-B14F-4D97-AF65-F5344CB8AC3E}">
        <p14:creationId xmlns:p14="http://schemas.microsoft.com/office/powerpoint/2010/main" val="342249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13</a:t>
            </a:fld>
            <a:endParaRPr lang="en-GB" dirty="0"/>
          </a:p>
        </p:txBody>
      </p:sp>
    </p:spTree>
    <p:extLst>
      <p:ext uri="{BB962C8B-B14F-4D97-AF65-F5344CB8AC3E}">
        <p14:creationId xmlns:p14="http://schemas.microsoft.com/office/powerpoint/2010/main" val="92987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Eighty-nine items recorded inflation rates higher than the national average (27.6%).Food (47) constituted 52.9% comprising Imported Food 16.9% and Local food 36.0%. Forty-two items were non-food.</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16</a:t>
            </a:fld>
            <a:endParaRPr lang="en-GB" dirty="0"/>
          </a:p>
        </p:txBody>
      </p:sp>
    </p:spTree>
    <p:extLst>
      <p:ext uri="{BB962C8B-B14F-4D97-AF65-F5344CB8AC3E}">
        <p14:creationId xmlns:p14="http://schemas.microsoft.com/office/powerpoint/2010/main" val="2518576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Among the top 10 items with the highest weight, Bread recorded the highest inflation of 41.3% followed by Bus and </a:t>
            </a:r>
            <a:r>
              <a:rPr lang="en-GB" dirty="0" err="1">
                <a:latin typeface="+mn-lt"/>
              </a:rPr>
              <a:t>Trotro</a:t>
            </a:r>
            <a:r>
              <a:rPr lang="en-GB" dirty="0">
                <a:latin typeface="+mn-lt"/>
              </a:rPr>
              <a:t> Fares 39.9%.</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17</a:t>
            </a:fld>
            <a:endParaRPr lang="en-GB" dirty="0"/>
          </a:p>
        </p:txBody>
      </p:sp>
    </p:spTree>
    <p:extLst>
      <p:ext uri="{BB962C8B-B14F-4D97-AF65-F5344CB8AC3E}">
        <p14:creationId xmlns:p14="http://schemas.microsoft.com/office/powerpoint/2010/main" val="1593364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18</a:t>
            </a:fld>
            <a:endParaRPr lang="en-GB" dirty="0"/>
          </a:p>
        </p:txBody>
      </p:sp>
    </p:spTree>
    <p:extLst>
      <p:ext uri="{BB962C8B-B14F-4D97-AF65-F5344CB8AC3E}">
        <p14:creationId xmlns:p14="http://schemas.microsoft.com/office/powerpoint/2010/main" val="3670167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19</a:t>
            </a:fld>
            <a:endParaRPr lang="en-GB"/>
          </a:p>
        </p:txBody>
      </p:sp>
    </p:spTree>
    <p:extLst>
      <p:ext uri="{BB962C8B-B14F-4D97-AF65-F5344CB8AC3E}">
        <p14:creationId xmlns:p14="http://schemas.microsoft.com/office/powerpoint/2010/main" val="1040909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20</a:t>
            </a:fld>
            <a:endParaRPr lang="en-GB"/>
          </a:p>
        </p:txBody>
      </p:sp>
    </p:spTree>
    <p:extLst>
      <p:ext uri="{BB962C8B-B14F-4D97-AF65-F5344CB8AC3E}">
        <p14:creationId xmlns:p14="http://schemas.microsoft.com/office/powerpoint/2010/main" val="265147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6612D9-2455-4B10-88F2-93270A67D0F3}" type="slidenum">
              <a:rPr lang="en-GB" smtClean="0"/>
              <a:t>1</a:t>
            </a:fld>
            <a:endParaRPr lang="en-GB" dirty="0"/>
          </a:p>
        </p:txBody>
      </p:sp>
    </p:spTree>
    <p:extLst>
      <p:ext uri="{BB962C8B-B14F-4D97-AF65-F5344CB8AC3E}">
        <p14:creationId xmlns:p14="http://schemas.microsoft.com/office/powerpoint/2010/main" val="1326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2</a:t>
            </a:fld>
            <a:endParaRPr lang="en-GB" dirty="0"/>
          </a:p>
        </p:txBody>
      </p:sp>
    </p:spTree>
    <p:extLst>
      <p:ext uri="{BB962C8B-B14F-4D97-AF65-F5344CB8AC3E}">
        <p14:creationId xmlns:p14="http://schemas.microsoft.com/office/powerpoint/2010/main" val="4825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3</a:t>
            </a:fld>
            <a:endParaRPr lang="en-GB" dirty="0"/>
          </a:p>
        </p:txBody>
      </p:sp>
    </p:spTree>
    <p:extLst>
      <p:ext uri="{BB962C8B-B14F-4D97-AF65-F5344CB8AC3E}">
        <p14:creationId xmlns:p14="http://schemas.microsoft.com/office/powerpoint/2010/main" val="305585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4</a:t>
            </a:fld>
            <a:endParaRPr lang="en-GB" dirty="0"/>
          </a:p>
        </p:txBody>
      </p:sp>
    </p:spTree>
    <p:extLst>
      <p:ext uri="{BB962C8B-B14F-4D97-AF65-F5344CB8AC3E}">
        <p14:creationId xmlns:p14="http://schemas.microsoft.com/office/powerpoint/2010/main" val="2134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In May 2022, year-on-Year inflation increases by 4.0 percentage points (from 23.6% to 27.6%) and Month-on-Month inflation reduces by 1.0 percentage points (from 5.1% to 4.1%).</a:t>
            </a:r>
          </a:p>
          <a:p>
            <a:endParaRPr lang="en-GB" dirty="0"/>
          </a:p>
          <a:p>
            <a:r>
              <a:rPr lang="en-GB" dirty="0"/>
              <a:t>In the first quarter of 2022, the average inflation was 16.3%, relative to 10.2% recorded for the same period in 2021.</a:t>
            </a:r>
          </a:p>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5</a:t>
            </a:fld>
            <a:endParaRPr lang="en-GB" dirty="0"/>
          </a:p>
        </p:txBody>
      </p:sp>
    </p:spTree>
    <p:extLst>
      <p:ext uri="{BB962C8B-B14F-4D97-AF65-F5344CB8AC3E}">
        <p14:creationId xmlns:p14="http://schemas.microsoft.com/office/powerpoint/2010/main" val="248536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 margins between food and non-food inflation was 4.4 percentage points relative to 5.4 percentage points for March () and 5.3 percentage points for April 2022</a:t>
            </a:r>
          </a:p>
          <a:p>
            <a:endParaRPr lang="en-GB" dirty="0"/>
          </a:p>
          <a:p>
            <a:r>
              <a:rPr lang="en-GB" dirty="0"/>
              <a:t>Between April and May 2022, Food Inflation went up by 3.5 percentage points (from 26.6% to 30.1%) and Non-food Inflation 4.4 percentage points (from 21.3% to 25.7%)</a:t>
            </a:r>
          </a:p>
          <a:p>
            <a:endParaRPr lang="en-GB" dirty="0"/>
          </a:p>
          <a:p>
            <a:r>
              <a:rPr lang="en-GB" dirty="0"/>
              <a:t>Food inflation for May 2022 relative to the rolling average for the period June 2022 to May 2022 has more than doubled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margin between month-on-month food and non-food is 0.1 percentage points with food inflation recording 4.0% and non-food 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Imported inflation (28.2%) sustains its dominance over domestic inflation (27.3%) with a margin of 0.9 percentage points </a:t>
            </a:r>
          </a:p>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6</a:t>
            </a:fld>
            <a:endParaRPr lang="en-GB" dirty="0"/>
          </a:p>
        </p:txBody>
      </p:sp>
    </p:spTree>
    <p:extLst>
      <p:ext uri="{BB962C8B-B14F-4D97-AF65-F5344CB8AC3E}">
        <p14:creationId xmlns:p14="http://schemas.microsoft.com/office/powerpoint/2010/main" val="57888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Transport (39.0%), Household Equipment and Maintenance (33.8%), Housing, Water, Gas and Electricity(32.3%) and Food and Non-Alcoholic Beverages (30.1.6%) and to record rates higher than the national average (27.6%).</a:t>
            </a:r>
          </a:p>
          <a:p>
            <a:endParaRPr lang="en-GB" dirty="0"/>
          </a:p>
          <a:p>
            <a:r>
              <a:rPr lang="en-GB" dirty="0"/>
              <a:t>In May 2022, twelve of the thirteen divisions record inflation rates higher than the rolling average from June 2021 to May 2022</a:t>
            </a:r>
          </a:p>
          <a:p>
            <a:endParaRPr lang="en-GB" dirty="0"/>
          </a:p>
          <a:p>
            <a:r>
              <a:rPr lang="en-GB" dirty="0"/>
              <a:t>Insurance and Financial Services is the only division that recorded an inflation rate for May 2022 that is lower that the rolling average for the period June 2021 to May 2022</a:t>
            </a:r>
          </a:p>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7</a:t>
            </a:fld>
            <a:endParaRPr lang="en-GB" dirty="0"/>
          </a:p>
        </p:txBody>
      </p:sp>
    </p:spTree>
    <p:extLst>
      <p:ext uri="{BB962C8B-B14F-4D97-AF65-F5344CB8AC3E}">
        <p14:creationId xmlns:p14="http://schemas.microsoft.com/office/powerpoint/2010/main" val="357119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a month-on-month basis for May 2022, four divisions (Housing, Water, Electricity and Gas (5.9%), Household Equipment and Maintenance (4.3%), Transport (5.6%) and Clothing and Footwear (5.3%), record inflation rates either higher than or equal to the national average (4.1%).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a month-on-month basis, Restaurants and Accommodation Services (1.3%) is the only division that recorded an inflation rate for May 2022 that is lower than the April 2022 (1.4%)</a:t>
            </a:r>
          </a:p>
          <a:p>
            <a:endParaRPr lang="en-GB" dirty="0"/>
          </a:p>
        </p:txBody>
      </p:sp>
      <p:sp>
        <p:nvSpPr>
          <p:cNvPr id="4" name="Slide Number Placeholder 3"/>
          <p:cNvSpPr>
            <a:spLocks noGrp="1"/>
          </p:cNvSpPr>
          <p:nvPr>
            <p:ph type="sldNum" sz="quarter" idx="5"/>
          </p:nvPr>
        </p:nvSpPr>
        <p:spPr/>
        <p:txBody>
          <a:bodyPr/>
          <a:lstStyle/>
          <a:p>
            <a:fld id="{D16612D9-2455-4B10-88F2-93270A67D0F3}" type="slidenum">
              <a:rPr lang="en-GB" smtClean="0"/>
              <a:t>8</a:t>
            </a:fld>
            <a:endParaRPr lang="en-GB" dirty="0"/>
          </a:p>
        </p:txBody>
      </p:sp>
    </p:spTree>
    <p:extLst>
      <p:ext uri="{BB962C8B-B14F-4D97-AF65-F5344CB8AC3E}">
        <p14:creationId xmlns:p14="http://schemas.microsoft.com/office/powerpoint/2010/main" val="1082214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3B02EE2-0482-4E5A-8286-345E63C6620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xmlns="" id="{DA763E77-8784-4206-8D91-8426BA3F1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xmlns="" id="{AC58B38C-EFF7-413F-BA73-6D30FCEC9D01}"/>
              </a:ext>
            </a:extLst>
          </p:cNvPr>
          <p:cNvSpPr>
            <a:spLocks noGrp="1"/>
          </p:cNvSpPr>
          <p:nvPr>
            <p:ph type="dt" sz="half" idx="10"/>
          </p:nvPr>
        </p:nvSpPr>
        <p:spPr/>
        <p:txBody>
          <a:bodyPr/>
          <a:lstStyle/>
          <a:p>
            <a:fld id="{D414F9DA-C245-EE47-AF97-0EAF9714E264}" type="datetime1">
              <a:rPr lang="en-US" smtClean="0"/>
              <a:t>6/8/2022</a:t>
            </a:fld>
            <a:endParaRPr lang="en-GB"/>
          </a:p>
        </p:txBody>
      </p:sp>
      <p:sp>
        <p:nvSpPr>
          <p:cNvPr id="5" name="Tijdelijke aanduiding voor voettekst 4">
            <a:extLst>
              <a:ext uri="{FF2B5EF4-FFF2-40B4-BE49-F238E27FC236}">
                <a16:creationId xmlns:a16="http://schemas.microsoft.com/office/drawing/2014/main" xmlns="" id="{7BD0FFD9-12C2-4341-A4CA-8EAB623B2457}"/>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B03AB7B4-8A41-446F-A7A6-97347E42C5B0}"/>
              </a:ext>
            </a:extLst>
          </p:cNvPr>
          <p:cNvSpPr>
            <a:spLocks noGrp="1"/>
          </p:cNvSpPr>
          <p:nvPr>
            <p:ph type="sldNum" sz="quarter" idx="12"/>
          </p:nvPr>
        </p:nvSpPr>
        <p:spPr/>
        <p:txBody>
          <a:bodyPr/>
          <a:lstStyle/>
          <a:p>
            <a:fld id="{5A54F868-F828-472F-BCFA-81EF005179B6}" type="slidenum">
              <a:rPr lang="en-GB" smtClean="0"/>
              <a:t>‹#›</a:t>
            </a:fld>
            <a:endParaRPr lang="en-GB"/>
          </a:p>
        </p:txBody>
      </p:sp>
      <p:sp>
        <p:nvSpPr>
          <p:cNvPr id="7" name="Rechthoek 6">
            <a:extLst>
              <a:ext uri="{FF2B5EF4-FFF2-40B4-BE49-F238E27FC236}">
                <a16:creationId xmlns:a16="http://schemas.microsoft.com/office/drawing/2014/main" xmlns="" id="{0B595B76-562B-44E5-9969-79BEE9074E61}"/>
              </a:ext>
            </a:extLst>
          </p:cNvPr>
          <p:cNvSpPr/>
          <p:nvPr userDrawn="1"/>
        </p:nvSpPr>
        <p:spPr>
          <a:xfrm>
            <a:off x="1" y="0"/>
            <a:ext cx="12192000" cy="6858000"/>
          </a:xfrm>
          <a:prstGeom prst="rect">
            <a:avLst/>
          </a:prstGeom>
          <a:solidFill>
            <a:srgbClr val="3828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1" name="Tekstvak 10">
            <a:extLst>
              <a:ext uri="{FF2B5EF4-FFF2-40B4-BE49-F238E27FC236}">
                <a16:creationId xmlns:a16="http://schemas.microsoft.com/office/drawing/2014/main" xmlns="" id="{846EC28B-FDEF-4D2B-B836-F45B6134AE41}"/>
              </a:ext>
            </a:extLst>
          </p:cNvPr>
          <p:cNvSpPr txBox="1"/>
          <p:nvPr userDrawn="1"/>
        </p:nvSpPr>
        <p:spPr>
          <a:xfrm>
            <a:off x="61913" y="820519"/>
            <a:ext cx="12068174" cy="1938992"/>
          </a:xfrm>
          <a:prstGeom prst="rect">
            <a:avLst/>
          </a:prstGeom>
          <a:noFill/>
        </p:spPr>
        <p:txBody>
          <a:bodyPr wrap="square" rtlCol="0">
            <a:spAutoFit/>
          </a:bodyPr>
          <a:lstStyle/>
          <a:p>
            <a:pPr algn="ctr"/>
            <a:r>
              <a:rPr lang="en-GB" sz="6000" b="1" dirty="0">
                <a:solidFill>
                  <a:srgbClr val="CE1126"/>
                </a:solidFill>
                <a:latin typeface="Crimson Text" panose="02000503000000000000" pitchFamily="2" charset="0"/>
                <a:ea typeface="Cambria" panose="02040503050406030204" pitchFamily="18" charset="0"/>
              </a:rPr>
              <a:t>PRESS </a:t>
            </a:r>
          </a:p>
          <a:p>
            <a:pPr algn="ctr"/>
            <a:r>
              <a:rPr lang="en-GB" sz="6000" b="1" dirty="0">
                <a:solidFill>
                  <a:srgbClr val="CE1126"/>
                </a:solidFill>
                <a:latin typeface="Crimson Text" panose="02000503000000000000" pitchFamily="2" charset="0"/>
                <a:ea typeface="Cambria" panose="02040503050406030204" pitchFamily="18" charset="0"/>
              </a:rPr>
              <a:t>RELEASE</a:t>
            </a:r>
          </a:p>
        </p:txBody>
      </p:sp>
      <p:pic>
        <p:nvPicPr>
          <p:cNvPr id="13" name="Afbeelding 12" descr="Afbeelding met tekst, boek&#10;&#10;Automatisch gegenereerde beschrijving">
            <a:extLst>
              <a:ext uri="{FF2B5EF4-FFF2-40B4-BE49-F238E27FC236}">
                <a16:creationId xmlns:a16="http://schemas.microsoft.com/office/drawing/2014/main" xmlns="" id="{F430C907-0E0B-4BF8-B2E8-937406AE61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774" y="250981"/>
            <a:ext cx="3439662" cy="2858852"/>
          </a:xfrm>
          <a:prstGeom prst="rect">
            <a:avLst/>
          </a:prstGeom>
        </p:spPr>
      </p:pic>
      <p:pic>
        <p:nvPicPr>
          <p:cNvPr id="15" name="Afbeelding 14" descr="Afbeelding met teken, tekst, buiten&#10;&#10;Automatisch gegenereerde beschrijving">
            <a:extLst>
              <a:ext uri="{FF2B5EF4-FFF2-40B4-BE49-F238E27FC236}">
                <a16:creationId xmlns:a16="http://schemas.microsoft.com/office/drawing/2014/main" xmlns="" id="{6ABD3FB0-C4FE-40A4-AD35-947352C9B6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01923" y="320880"/>
            <a:ext cx="2894303" cy="2858852"/>
          </a:xfrm>
          <a:prstGeom prst="rect">
            <a:avLst/>
          </a:prstGeom>
        </p:spPr>
      </p:pic>
    </p:spTree>
    <p:extLst>
      <p:ext uri="{BB962C8B-B14F-4D97-AF65-F5344CB8AC3E}">
        <p14:creationId xmlns:p14="http://schemas.microsoft.com/office/powerpoint/2010/main" val="32144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56B93F0-A4C6-42CC-82F0-5C3A33F3927C}"/>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691F6F7D-BBBB-4877-84F5-1A032D60988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161925F2-8F95-4E9D-A068-A958218C19B5}"/>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5" name="Tijdelijke aanduiding voor voettekst 4">
            <a:extLst>
              <a:ext uri="{FF2B5EF4-FFF2-40B4-BE49-F238E27FC236}">
                <a16:creationId xmlns:a16="http://schemas.microsoft.com/office/drawing/2014/main" xmlns="" id="{DAC99CA4-33EF-48C3-A996-8ED31D225BF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9832A3D3-6D1A-41EB-A902-6EBBCC9F362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33423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8E77693-E8DC-4F71-9B53-693EE24C9F4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9C8FDF14-35DE-4AB8-ADEA-48752CD85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F8E0CB26-E796-4FB4-9934-995ADC12AFC4}"/>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5" name="Tijdelijke aanduiding voor voettekst 4">
            <a:extLst>
              <a:ext uri="{FF2B5EF4-FFF2-40B4-BE49-F238E27FC236}">
                <a16:creationId xmlns:a16="http://schemas.microsoft.com/office/drawing/2014/main" xmlns="" id="{60564F2E-3DE3-4EC7-97C9-2CE840E4C68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E439161B-D7C7-4503-9E50-573C848FF450}"/>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1058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0E2839D-2206-4DB9-8C62-BA102A651E88}"/>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04128228-AA6B-4180-80CD-5DD58603AE8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xmlns="" id="{0F254E08-43A5-47C4-81A9-B31965B6A49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xmlns="" id="{42E49524-EB64-4470-AECC-090735D3FAA6}"/>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6" name="Tijdelijke aanduiding voor voettekst 5">
            <a:extLst>
              <a:ext uri="{FF2B5EF4-FFF2-40B4-BE49-F238E27FC236}">
                <a16:creationId xmlns:a16="http://schemas.microsoft.com/office/drawing/2014/main" xmlns="" id="{0D885207-60E6-4662-AC31-9FB3C35F9782}"/>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170DF29A-2B98-48E5-9B80-1AA4FB133DA6}"/>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4099799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04D995-F629-40E1-9BFA-BE6FC4476FDF}"/>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C4391238-ECC1-47F0-A386-5B3034FC6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322C6D1C-DAA8-4C20-B7D3-2DCBA7D45DF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xmlns="" id="{404AC124-A542-4C28-8C2A-F86BC4798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FDAB7C6B-FBE7-47ED-855B-51372C5DF08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xmlns="" id="{E58AF54B-A2D1-4EF2-82DD-50DF557A871F}"/>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8" name="Tijdelijke aanduiding voor voettekst 7">
            <a:extLst>
              <a:ext uri="{FF2B5EF4-FFF2-40B4-BE49-F238E27FC236}">
                <a16:creationId xmlns:a16="http://schemas.microsoft.com/office/drawing/2014/main" xmlns="" id="{FB63B45D-CE24-491D-A8C3-25037AA7C013}"/>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xmlns="" id="{F6BADE8F-3669-423E-BF65-6F85B806C473}"/>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254100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EB91912-C215-4752-8103-057E27163F1F}"/>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xmlns="" id="{02F6D7F4-B9D8-4536-BFCD-4E6490E20211}"/>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4" name="Tijdelijke aanduiding voor voettekst 3">
            <a:extLst>
              <a:ext uri="{FF2B5EF4-FFF2-40B4-BE49-F238E27FC236}">
                <a16:creationId xmlns:a16="http://schemas.microsoft.com/office/drawing/2014/main" xmlns="" id="{7648D00D-EB3D-471A-9043-0271CAC7CA4E}"/>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xmlns="" id="{71D026EF-0740-433B-A0C0-73265A7BC8C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109447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1A817220-86C2-4A41-B42E-DEEDE44382E9}"/>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3" name="Tijdelijke aanduiding voor voettekst 2">
            <a:extLst>
              <a:ext uri="{FF2B5EF4-FFF2-40B4-BE49-F238E27FC236}">
                <a16:creationId xmlns:a16="http://schemas.microsoft.com/office/drawing/2014/main" xmlns="" id="{68044D9C-826B-4898-A07C-4291F588D2C5}"/>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xmlns="" id="{382949E6-996C-42FE-AFFA-F97E575755EE}"/>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2271472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BD673B-EA8F-4D30-A775-7D1061C1171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0A8C8935-A843-45F4-9EE5-78C34E0ECB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8F2FD77A-31BD-46A6-90D8-C615B14E6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46DBCEBB-EC7D-462E-939B-748A0DDE8E6C}"/>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6" name="Tijdelijke aanduiding voor voettekst 5">
            <a:extLst>
              <a:ext uri="{FF2B5EF4-FFF2-40B4-BE49-F238E27FC236}">
                <a16:creationId xmlns:a16="http://schemas.microsoft.com/office/drawing/2014/main" xmlns="" id="{CAB0B17F-D1C9-40D4-9910-6C29FB9CF686}"/>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032050A7-9E83-4255-9A3E-04F452DF591F}"/>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1173923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E091828-7D2B-4254-B706-B7C5DC5F88A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3505B510-19D4-4A55-BE30-9DC82B062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xmlns="" id="{54E8A9FC-E459-4ACC-8670-CB43BE6E0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5DA9A0F6-5F99-49CA-8DEC-84BF3ABDA094}"/>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6" name="Tijdelijke aanduiding voor voettekst 5">
            <a:extLst>
              <a:ext uri="{FF2B5EF4-FFF2-40B4-BE49-F238E27FC236}">
                <a16:creationId xmlns:a16="http://schemas.microsoft.com/office/drawing/2014/main" xmlns="" id="{5937CD8C-B829-49C4-8CEA-086A3640B52A}"/>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72CF9C3A-F065-4816-92A8-7FE52830681E}"/>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30053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34C9E27-9954-4557-A9FA-4AF62E2F262C}"/>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97B12E94-E452-40B3-AFA9-52CF10CF8C1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A347990E-0B39-463F-81C9-CC7DAD8F3185}"/>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5" name="Tijdelijke aanduiding voor voettekst 4">
            <a:extLst>
              <a:ext uri="{FF2B5EF4-FFF2-40B4-BE49-F238E27FC236}">
                <a16:creationId xmlns:a16="http://schemas.microsoft.com/office/drawing/2014/main" xmlns="" id="{205F2EBA-525F-47EE-A48D-A8CA739586A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F9EB77B8-E5CB-4905-B7B2-83BD64DBA4E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50008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F369A613-2383-4705-94FC-583F00A63174}"/>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3CAFBCD3-FB14-4889-9F8E-C150F86D390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7ED4B336-2183-4675-967B-C2EF9A01F2E3}"/>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5" name="Tijdelijke aanduiding voor voettekst 4">
            <a:extLst>
              <a:ext uri="{FF2B5EF4-FFF2-40B4-BE49-F238E27FC236}">
                <a16:creationId xmlns:a16="http://schemas.microsoft.com/office/drawing/2014/main" xmlns="" id="{935691B2-EA43-481B-AD13-155A2DA7D098}"/>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A2533EEB-5B7A-47A9-85FF-54CFF8F07628}"/>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68949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4CE5BC4-46FB-41ED-BDBA-EA1CFD5C53EB}"/>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xmlns="" id="{823E9BE9-6021-4E6E-8C23-74B6AA83CF64}"/>
              </a:ext>
            </a:extLst>
          </p:cNvPr>
          <p:cNvSpPr>
            <a:spLocks noGrp="1"/>
          </p:cNvSpPr>
          <p:nvPr>
            <p:ph type="dt" sz="half" idx="10"/>
          </p:nvPr>
        </p:nvSpPr>
        <p:spPr/>
        <p:txBody>
          <a:bodyPr/>
          <a:lstStyle/>
          <a:p>
            <a:fld id="{01A1D167-56E0-A143-98A6-93060D65392C}" type="datetime1">
              <a:rPr lang="en-US" smtClean="0"/>
              <a:t>6/8/2022</a:t>
            </a:fld>
            <a:endParaRPr lang="en-GB"/>
          </a:p>
        </p:txBody>
      </p:sp>
      <p:sp>
        <p:nvSpPr>
          <p:cNvPr id="4" name="Tijdelijke aanduiding voor voettekst 3">
            <a:extLst>
              <a:ext uri="{FF2B5EF4-FFF2-40B4-BE49-F238E27FC236}">
                <a16:creationId xmlns:a16="http://schemas.microsoft.com/office/drawing/2014/main" xmlns="" id="{FB0A4635-0FE4-4DB4-AED5-29135D50BA8C}"/>
              </a:ext>
            </a:extLst>
          </p:cNvPr>
          <p:cNvSpPr>
            <a:spLocks noGrp="1"/>
          </p:cNvSpPr>
          <p:nvPr>
            <p:ph type="ftr" sz="quarter" idx="11"/>
          </p:nvPr>
        </p:nvSpPr>
        <p:spPr/>
        <p:txBody>
          <a:bodyPr/>
          <a:lstStyle/>
          <a:p>
            <a:endParaRPr lang="en-GB" dirty="0"/>
          </a:p>
        </p:txBody>
      </p:sp>
      <p:sp>
        <p:nvSpPr>
          <p:cNvPr id="5" name="Tijdelijke aanduiding voor dianummer 4">
            <a:extLst>
              <a:ext uri="{FF2B5EF4-FFF2-40B4-BE49-F238E27FC236}">
                <a16:creationId xmlns:a16="http://schemas.microsoft.com/office/drawing/2014/main" xmlns="" id="{70BF83B5-63DF-42A6-9F4C-6369A70901E7}"/>
              </a:ext>
            </a:extLst>
          </p:cNvPr>
          <p:cNvSpPr>
            <a:spLocks noGrp="1"/>
          </p:cNvSpPr>
          <p:nvPr>
            <p:ph type="sldNum" sz="quarter" idx="12"/>
          </p:nvPr>
        </p:nvSpPr>
        <p:spPr/>
        <p:txBody>
          <a:bodyPr/>
          <a:lstStyle/>
          <a:p>
            <a:fld id="{5A54F868-F828-472F-BCFA-81EF005179B6}" type="slidenum">
              <a:rPr lang="en-GB" smtClean="0"/>
              <a:t>‹#›</a:t>
            </a:fld>
            <a:endParaRPr lang="en-GB" dirty="0"/>
          </a:p>
        </p:txBody>
      </p:sp>
    </p:spTree>
    <p:extLst>
      <p:ext uri="{BB962C8B-B14F-4D97-AF65-F5344CB8AC3E}">
        <p14:creationId xmlns:p14="http://schemas.microsoft.com/office/powerpoint/2010/main" val="3372854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6265" y="1122363"/>
            <a:ext cx="6316393"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86265" y="3602038"/>
            <a:ext cx="6316393"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DB83E5F-646B-634E-ADD7-4477FD0CBE69}" type="datetime1">
              <a:rPr lang="en-US" smtClean="0"/>
              <a:t>6/8/2022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ACEF5A-831C-E149-AD74-3E1CD52B2A73}" type="slidenum">
              <a:rPr lang="en-US"/>
              <a:pPr>
                <a:defRPr/>
              </a:pPr>
              <a:t>‹#›</a:t>
            </a:fld>
            <a:endParaRPr lang="en-US"/>
          </a:p>
        </p:txBody>
      </p:sp>
    </p:spTree>
    <p:extLst>
      <p:ext uri="{BB962C8B-B14F-4D97-AF65-F5344CB8AC3E}">
        <p14:creationId xmlns:p14="http://schemas.microsoft.com/office/powerpoint/2010/main" val="356098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20BD131-1288-7047-AD22-2B3CDA1DF8B9}" type="datetime1">
              <a:rPr lang="en-US" smtClean="0"/>
              <a:t>6/8/2022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08FBC5-ED23-2943-9810-ABC0351CB05B}" type="slidenum">
              <a:rPr lang="en-US"/>
              <a:pPr>
                <a:defRPr/>
              </a:pPr>
              <a:t>‹#›</a:t>
            </a:fld>
            <a:endParaRPr lang="en-US"/>
          </a:p>
        </p:txBody>
      </p:sp>
    </p:spTree>
    <p:extLst>
      <p:ext uri="{BB962C8B-B14F-4D97-AF65-F5344CB8AC3E}">
        <p14:creationId xmlns:p14="http://schemas.microsoft.com/office/powerpoint/2010/main" val="2898906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C88A98A-8FEE-BB47-99E7-EBFF14120D90}" type="datetime1">
              <a:rPr lang="en-US" smtClean="0"/>
              <a:t>6/8/2022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42870D-59FD-3147-A418-DBCE21DE6044}" type="slidenum">
              <a:rPr lang="en-US"/>
              <a:pPr>
                <a:defRPr/>
              </a:pPr>
              <a:t>‹#›</a:t>
            </a:fld>
            <a:endParaRPr lang="en-US"/>
          </a:p>
        </p:txBody>
      </p:sp>
    </p:spTree>
    <p:extLst>
      <p:ext uri="{BB962C8B-B14F-4D97-AF65-F5344CB8AC3E}">
        <p14:creationId xmlns:p14="http://schemas.microsoft.com/office/powerpoint/2010/main" val="3479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906744AE-3B8E-3140-B7A6-74DC13F62BBE}" type="datetime1">
              <a:rPr lang="en-US" smtClean="0"/>
              <a:t>6/8/2022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3F836B9-7789-7647-86AC-A216ADAC25BA}" type="slidenum">
              <a:rPr lang="en-US"/>
              <a:pPr>
                <a:defRPr/>
              </a:pPr>
              <a:t>‹#›</a:t>
            </a:fld>
            <a:endParaRPr lang="en-US"/>
          </a:p>
        </p:txBody>
      </p:sp>
    </p:spTree>
    <p:extLst>
      <p:ext uri="{BB962C8B-B14F-4D97-AF65-F5344CB8AC3E}">
        <p14:creationId xmlns:p14="http://schemas.microsoft.com/office/powerpoint/2010/main" val="735785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3AB902F6-27EA-754B-8778-6B0DA8D0CD23}" type="datetime1">
              <a:rPr lang="en-US" smtClean="0"/>
              <a:t>6/8/2022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2DECD12-9136-3A4F-B4C4-11C5060CF907}" type="slidenum">
              <a:rPr lang="en-US"/>
              <a:pPr>
                <a:defRPr/>
              </a:pPr>
              <a:t>‹#›</a:t>
            </a:fld>
            <a:endParaRPr lang="en-US"/>
          </a:p>
        </p:txBody>
      </p:sp>
    </p:spTree>
    <p:extLst>
      <p:ext uri="{BB962C8B-B14F-4D97-AF65-F5344CB8AC3E}">
        <p14:creationId xmlns:p14="http://schemas.microsoft.com/office/powerpoint/2010/main" val="879298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22D55F98-F2F6-9A48-A7EC-D07767B42560}" type="datetime1">
              <a:rPr lang="en-US" smtClean="0"/>
              <a:t>6/8/2022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C59F139-11E4-6447-9958-7CDD114E6052}" type="slidenum">
              <a:rPr lang="en-US"/>
              <a:pPr>
                <a:defRPr/>
              </a:pPr>
              <a:t>‹#›</a:t>
            </a:fld>
            <a:endParaRPr lang="en-US"/>
          </a:p>
        </p:txBody>
      </p:sp>
    </p:spTree>
    <p:extLst>
      <p:ext uri="{BB962C8B-B14F-4D97-AF65-F5344CB8AC3E}">
        <p14:creationId xmlns:p14="http://schemas.microsoft.com/office/powerpoint/2010/main" val="2055984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4DBC161-3B2B-1A48-925E-09118FEE6C4C}" type="datetime1">
              <a:rPr lang="en-US" smtClean="0"/>
              <a:t>6/8/2022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FF6AA1F-C6BF-D842-B347-B73BE97E5B0D}" type="slidenum">
              <a:rPr lang="en-US"/>
              <a:pPr>
                <a:defRPr/>
              </a:pPr>
              <a:t>‹#›</a:t>
            </a:fld>
            <a:endParaRPr lang="en-US"/>
          </a:p>
        </p:txBody>
      </p:sp>
    </p:spTree>
    <p:extLst>
      <p:ext uri="{BB962C8B-B14F-4D97-AF65-F5344CB8AC3E}">
        <p14:creationId xmlns:p14="http://schemas.microsoft.com/office/powerpoint/2010/main" val="1652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D27E847A-3B54-0640-A7D0-3EB06B87A7A2}" type="datetime1">
              <a:rPr lang="en-US" smtClean="0"/>
              <a:t>6/8/2022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DAB444F-79E3-8D42-97EE-4E7C485D036B}" type="slidenum">
              <a:rPr lang="en-US"/>
              <a:pPr>
                <a:defRPr/>
              </a:pPr>
              <a:t>‹#›</a:t>
            </a:fld>
            <a:endParaRPr lang="en-US"/>
          </a:p>
        </p:txBody>
      </p:sp>
    </p:spTree>
    <p:extLst>
      <p:ext uri="{BB962C8B-B14F-4D97-AF65-F5344CB8AC3E}">
        <p14:creationId xmlns:p14="http://schemas.microsoft.com/office/powerpoint/2010/main" val="352129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CE020240-4472-8547-AE0D-AA3893129F2E}" type="datetime1">
              <a:rPr lang="en-US" smtClean="0"/>
              <a:t>6/8/2022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E13569B-C63C-EF44-BCAE-6D85929A9813}" type="slidenum">
              <a:rPr lang="en-US"/>
              <a:pPr>
                <a:defRPr/>
              </a:pPr>
              <a:t>‹#›</a:t>
            </a:fld>
            <a:endParaRPr lang="en-US"/>
          </a:p>
        </p:txBody>
      </p:sp>
    </p:spTree>
    <p:extLst>
      <p:ext uri="{BB962C8B-B14F-4D97-AF65-F5344CB8AC3E}">
        <p14:creationId xmlns:p14="http://schemas.microsoft.com/office/powerpoint/2010/main" val="3733284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FF259C-50FD-B741-9E7B-1068D99E04E8}" type="datetime1">
              <a:rPr lang="en-US" smtClean="0"/>
              <a:t>6/8/2022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E93ABD-7FF0-C844-90D7-AC600855E2E1}" type="slidenum">
              <a:rPr lang="en-US"/>
              <a:pPr>
                <a:defRPr/>
              </a:pPr>
              <a:t>‹#›</a:t>
            </a:fld>
            <a:endParaRPr lang="en-US"/>
          </a:p>
        </p:txBody>
      </p:sp>
    </p:spTree>
    <p:extLst>
      <p:ext uri="{BB962C8B-B14F-4D97-AF65-F5344CB8AC3E}">
        <p14:creationId xmlns:p14="http://schemas.microsoft.com/office/powerpoint/2010/main" val="212647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FEDAF555-5517-4635-8C18-E8768F59E253}"/>
              </a:ext>
            </a:extLst>
          </p:cNvPr>
          <p:cNvSpPr>
            <a:spLocks noGrp="1"/>
          </p:cNvSpPr>
          <p:nvPr>
            <p:ph type="dt" sz="half" idx="10"/>
          </p:nvPr>
        </p:nvSpPr>
        <p:spPr/>
        <p:txBody>
          <a:bodyPr/>
          <a:lstStyle/>
          <a:p>
            <a:fld id="{4DC2F76D-6605-0A4B-82B8-8EA0AB2CAED6}" type="datetime1">
              <a:rPr lang="en-US" smtClean="0"/>
              <a:t>6/8/2022</a:t>
            </a:fld>
            <a:endParaRPr lang="en-GB"/>
          </a:p>
        </p:txBody>
      </p:sp>
      <p:sp>
        <p:nvSpPr>
          <p:cNvPr id="3" name="Tijdelijke aanduiding voor voettekst 2">
            <a:extLst>
              <a:ext uri="{FF2B5EF4-FFF2-40B4-BE49-F238E27FC236}">
                <a16:creationId xmlns:a16="http://schemas.microsoft.com/office/drawing/2014/main" xmlns="" id="{3FA34D8C-F194-405D-8BDE-5CF06F587115}"/>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xmlns="" id="{35BFA185-D275-4BA1-B6E3-E3625D692188}"/>
              </a:ext>
            </a:extLst>
          </p:cNvPr>
          <p:cNvSpPr>
            <a:spLocks noGrp="1"/>
          </p:cNvSpPr>
          <p:nvPr>
            <p:ph type="sldNum" sz="quarter" idx="12"/>
          </p:nvPr>
        </p:nvSpPr>
        <p:spPr/>
        <p:txBody>
          <a:bodyPr/>
          <a:lstStyle/>
          <a:p>
            <a:fld id="{5A54F868-F828-472F-BCFA-81EF005179B6}" type="slidenum">
              <a:rPr lang="en-GB" smtClean="0"/>
              <a:t>‹#›</a:t>
            </a:fld>
            <a:endParaRPr lang="en-GB" dirty="0"/>
          </a:p>
        </p:txBody>
      </p:sp>
    </p:spTree>
    <p:extLst>
      <p:ext uri="{BB962C8B-B14F-4D97-AF65-F5344CB8AC3E}">
        <p14:creationId xmlns:p14="http://schemas.microsoft.com/office/powerpoint/2010/main" val="1382669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6721BA-B411-2A42-9F2C-8AF10CCCE2AC}" type="datetime1">
              <a:rPr lang="en-US" smtClean="0"/>
              <a:t>6/8/2022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16F82F-32CE-8C46-BD09-02EC3A4AF306}" type="slidenum">
              <a:rPr lang="en-US"/>
              <a:pPr>
                <a:defRPr/>
              </a:pPr>
              <a:t>‹#›</a:t>
            </a:fld>
            <a:endParaRPr lang="en-US"/>
          </a:p>
        </p:txBody>
      </p:sp>
    </p:spTree>
    <p:extLst>
      <p:ext uri="{BB962C8B-B14F-4D97-AF65-F5344CB8AC3E}">
        <p14:creationId xmlns:p14="http://schemas.microsoft.com/office/powerpoint/2010/main" val="1958807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4149" y="2953581"/>
            <a:ext cx="7903702" cy="1325563"/>
          </a:xfrm>
        </p:spPr>
        <p:txBody>
          <a:bodyPr/>
          <a:lstStyle>
            <a:lvl1pPr>
              <a:defRPr baseline="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AA3E6BBD-3841-EA48-8021-5EC248166142}" type="datetime1">
              <a:rPr lang="en-US" smtClean="0"/>
              <a:t>6/8/2022</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63147D4-F1CC-4F4A-A2DC-4FDA7B11144B}" type="slidenum">
              <a:rPr lang="en-US"/>
              <a:pPr>
                <a:defRPr/>
              </a:pPr>
              <a:t>‹#›</a:t>
            </a:fld>
            <a:endParaRPr lang="en-US" dirty="0"/>
          </a:p>
        </p:txBody>
      </p:sp>
    </p:spTree>
    <p:extLst>
      <p:ext uri="{BB962C8B-B14F-4D97-AF65-F5344CB8AC3E}">
        <p14:creationId xmlns:p14="http://schemas.microsoft.com/office/powerpoint/2010/main" val="389018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4C9890-CC63-4C56-9A46-08D5C4C769A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D7023023-E014-42A4-BBAB-BD24357AA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6E69721B-C6B2-4C55-A2D4-ABABAED02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A7DF45B9-AC6D-43FD-94C6-91A85EBF3E6E}"/>
              </a:ext>
            </a:extLst>
          </p:cNvPr>
          <p:cNvSpPr>
            <a:spLocks noGrp="1"/>
          </p:cNvSpPr>
          <p:nvPr>
            <p:ph type="dt" sz="half" idx="10"/>
          </p:nvPr>
        </p:nvSpPr>
        <p:spPr/>
        <p:txBody>
          <a:bodyPr/>
          <a:lstStyle/>
          <a:p>
            <a:fld id="{EE3E54E8-818F-A54F-A53E-15CEF76E0FB6}" type="datetime1">
              <a:rPr lang="en-US" smtClean="0"/>
              <a:t>6/8/2022</a:t>
            </a:fld>
            <a:endParaRPr lang="en-GB"/>
          </a:p>
        </p:txBody>
      </p:sp>
      <p:sp>
        <p:nvSpPr>
          <p:cNvPr id="6" name="Tijdelijke aanduiding voor voettekst 5">
            <a:extLst>
              <a:ext uri="{FF2B5EF4-FFF2-40B4-BE49-F238E27FC236}">
                <a16:creationId xmlns:a16="http://schemas.microsoft.com/office/drawing/2014/main" xmlns="" id="{66312736-11B9-4A6A-B4DF-E18FF5DBFFC8}"/>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370F4D33-657E-4D60-AAA2-A67CC327327A}"/>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135952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5B4BCF7-4128-48E8-B8F7-9D1DA4A5360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B070FFDF-1A0B-413C-BE49-2A638EA23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xmlns="" id="{DE8BC8EA-3479-44C9-9FB9-AFF513482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9C742705-85FD-4E62-9D62-34A8D3600DBD}"/>
              </a:ext>
            </a:extLst>
          </p:cNvPr>
          <p:cNvSpPr>
            <a:spLocks noGrp="1"/>
          </p:cNvSpPr>
          <p:nvPr>
            <p:ph type="dt" sz="half" idx="10"/>
          </p:nvPr>
        </p:nvSpPr>
        <p:spPr/>
        <p:txBody>
          <a:bodyPr/>
          <a:lstStyle/>
          <a:p>
            <a:fld id="{196DBD34-92B7-6344-9178-D0B4C01A1BEC}" type="datetime1">
              <a:rPr lang="en-US" smtClean="0"/>
              <a:t>6/8/2022</a:t>
            </a:fld>
            <a:endParaRPr lang="en-GB"/>
          </a:p>
        </p:txBody>
      </p:sp>
      <p:sp>
        <p:nvSpPr>
          <p:cNvPr id="6" name="Tijdelijke aanduiding voor voettekst 5">
            <a:extLst>
              <a:ext uri="{FF2B5EF4-FFF2-40B4-BE49-F238E27FC236}">
                <a16:creationId xmlns:a16="http://schemas.microsoft.com/office/drawing/2014/main" xmlns="" id="{44BD5EF7-8676-4DFF-893A-6D0F782A71F5}"/>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1C976D9A-3F69-472E-99C1-2DC6C0DDF411}"/>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15302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E2C7DDC-38A3-414B-B627-F5CE335F9C2D}"/>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332B3D90-4C4A-4E9E-8E0D-B3211FD8EFA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3DA0936B-FA89-4361-B210-A9CAC8887A77}"/>
              </a:ext>
            </a:extLst>
          </p:cNvPr>
          <p:cNvSpPr>
            <a:spLocks noGrp="1"/>
          </p:cNvSpPr>
          <p:nvPr>
            <p:ph type="dt" sz="half" idx="10"/>
          </p:nvPr>
        </p:nvSpPr>
        <p:spPr/>
        <p:txBody>
          <a:bodyPr/>
          <a:lstStyle/>
          <a:p>
            <a:fld id="{C780E3BF-2409-EB4F-BA15-2EDD6B6B4EF2}" type="datetime1">
              <a:rPr lang="en-US" smtClean="0"/>
              <a:t>6/8/2022</a:t>
            </a:fld>
            <a:endParaRPr lang="en-GB"/>
          </a:p>
        </p:txBody>
      </p:sp>
      <p:sp>
        <p:nvSpPr>
          <p:cNvPr id="5" name="Tijdelijke aanduiding voor voettekst 4">
            <a:extLst>
              <a:ext uri="{FF2B5EF4-FFF2-40B4-BE49-F238E27FC236}">
                <a16:creationId xmlns:a16="http://schemas.microsoft.com/office/drawing/2014/main" xmlns="" id="{02F6C4C5-AF56-45D2-B738-E6FD067945E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4DE09A5A-4235-4756-971A-6420C5729CD1}"/>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231747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CDDE3D92-1074-4A2E-9E6C-692004B7340C}"/>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D269CF62-A716-4F81-A884-28C6F90125B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18114B08-E388-4AFF-88D9-129D705DE0DA}"/>
              </a:ext>
            </a:extLst>
          </p:cNvPr>
          <p:cNvSpPr>
            <a:spLocks noGrp="1"/>
          </p:cNvSpPr>
          <p:nvPr>
            <p:ph type="dt" sz="half" idx="10"/>
          </p:nvPr>
        </p:nvSpPr>
        <p:spPr/>
        <p:txBody>
          <a:bodyPr/>
          <a:lstStyle/>
          <a:p>
            <a:fld id="{1FE15FD7-E925-6A49-86CE-127ED8481D14}" type="datetime1">
              <a:rPr lang="en-US" smtClean="0"/>
              <a:t>6/8/2022</a:t>
            </a:fld>
            <a:endParaRPr lang="en-GB"/>
          </a:p>
        </p:txBody>
      </p:sp>
      <p:sp>
        <p:nvSpPr>
          <p:cNvPr id="5" name="Tijdelijke aanduiding voor voettekst 4">
            <a:extLst>
              <a:ext uri="{FF2B5EF4-FFF2-40B4-BE49-F238E27FC236}">
                <a16:creationId xmlns:a16="http://schemas.microsoft.com/office/drawing/2014/main" xmlns="" id="{6A2F76CB-99FC-42A8-B9A2-03EC9FE1AB64}"/>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96AF27C7-9262-4D50-85FC-FA3A69675B5B}"/>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34329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56B93F0-A4C6-42CC-82F0-5C3A33F3927C}"/>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691F6F7D-BBBB-4877-84F5-1A032D60988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161925F2-8F95-4E9D-A068-A958218C19B5}"/>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5" name="Tijdelijke aanduiding voor voettekst 4">
            <a:extLst>
              <a:ext uri="{FF2B5EF4-FFF2-40B4-BE49-F238E27FC236}">
                <a16:creationId xmlns:a16="http://schemas.microsoft.com/office/drawing/2014/main" xmlns="" id="{DAC99CA4-33EF-48C3-A996-8ED31D225BF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9832A3D3-6D1A-41EB-A902-6EBBCC9F362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82967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0E19216-9275-412C-84DB-B46288DFB59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xmlns="" id="{34665CDB-B218-4EBE-9E19-0CF8F2D53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xmlns="" id="{33A80640-1E62-483E-BF9E-FDB5B87B4E69}"/>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5" name="Tijdelijke aanduiding voor voettekst 4">
            <a:extLst>
              <a:ext uri="{FF2B5EF4-FFF2-40B4-BE49-F238E27FC236}">
                <a16:creationId xmlns:a16="http://schemas.microsoft.com/office/drawing/2014/main" xmlns="" id="{0E21D783-36EF-4831-BA37-2E3E69DEB6C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E097C716-8F71-4F25-94F2-6EC830D77D61}"/>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203441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FD319831-A940-49C3-9448-2A67A9089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46897573-D04C-47D6-A35E-296F009B5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datum 3">
            <a:extLst>
              <a:ext uri="{FF2B5EF4-FFF2-40B4-BE49-F238E27FC236}">
                <a16:creationId xmlns:a16="http://schemas.microsoft.com/office/drawing/2014/main" xmlns="" id="{C319A2FC-F61B-464E-94F3-E635677C8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3145E-2380-1E4A-BD03-61ADE7EF81FF}" type="datetime1">
              <a:rPr lang="en-US" smtClean="0"/>
              <a:t>6/8/2022</a:t>
            </a:fld>
            <a:endParaRPr lang="en-GB"/>
          </a:p>
        </p:txBody>
      </p:sp>
      <p:sp>
        <p:nvSpPr>
          <p:cNvPr id="5" name="Tijdelijke aanduiding voor voettekst 4">
            <a:extLst>
              <a:ext uri="{FF2B5EF4-FFF2-40B4-BE49-F238E27FC236}">
                <a16:creationId xmlns:a16="http://schemas.microsoft.com/office/drawing/2014/main" xmlns="" id="{ECA98F8F-373C-43C9-A39F-0D4F8AB68D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xmlns="" id="{423591C6-29A5-4096-9B99-DF8DA17B0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F868-F828-472F-BCFA-81EF005179B6}" type="slidenum">
              <a:rPr lang="en-GB" smtClean="0"/>
              <a:t>‹#›</a:t>
            </a:fld>
            <a:endParaRPr lang="en-GB"/>
          </a:p>
        </p:txBody>
      </p:sp>
      <p:sp>
        <p:nvSpPr>
          <p:cNvPr id="7" name="Rechthoek 6">
            <a:extLst>
              <a:ext uri="{FF2B5EF4-FFF2-40B4-BE49-F238E27FC236}">
                <a16:creationId xmlns:a16="http://schemas.microsoft.com/office/drawing/2014/main" xmlns="" id="{AD9AF603-83A2-45F0-93F2-49DF7DB48662}"/>
              </a:ext>
            </a:extLst>
          </p:cNvPr>
          <p:cNvSpPr/>
          <p:nvPr userDrawn="1"/>
        </p:nvSpPr>
        <p:spPr>
          <a:xfrm>
            <a:off x="1" y="6038850"/>
            <a:ext cx="12192000" cy="819150"/>
          </a:xfrm>
          <a:prstGeom prst="rect">
            <a:avLst/>
          </a:prstGeom>
          <a:solidFill>
            <a:srgbClr val="3828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8" name="Afbeelding 7" descr="Afbeelding met teken, tekst, buiten&#10;&#10;Automatisch gegenereerde beschrijving">
            <a:extLst>
              <a:ext uri="{FF2B5EF4-FFF2-40B4-BE49-F238E27FC236}">
                <a16:creationId xmlns:a16="http://schemas.microsoft.com/office/drawing/2014/main" xmlns="" id="{AF6EB7C5-6DF5-4D02-8ECC-976E065F472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621" y="6136030"/>
            <a:ext cx="632538" cy="624790"/>
          </a:xfrm>
          <a:prstGeom prst="rect">
            <a:avLst/>
          </a:prstGeom>
        </p:spPr>
      </p:pic>
      <p:sp>
        <p:nvSpPr>
          <p:cNvPr id="9" name="Tekstvak 8">
            <a:extLst>
              <a:ext uri="{FF2B5EF4-FFF2-40B4-BE49-F238E27FC236}">
                <a16:creationId xmlns:a16="http://schemas.microsoft.com/office/drawing/2014/main" xmlns="" id="{A4A79C9C-D3EF-42AB-8D00-F073271B9861}"/>
              </a:ext>
            </a:extLst>
          </p:cNvPr>
          <p:cNvSpPr txBox="1"/>
          <p:nvPr userDrawn="1"/>
        </p:nvSpPr>
        <p:spPr>
          <a:xfrm>
            <a:off x="769143" y="6125259"/>
            <a:ext cx="2269891" cy="646331"/>
          </a:xfrm>
          <a:prstGeom prst="rect">
            <a:avLst/>
          </a:prstGeom>
          <a:noFill/>
        </p:spPr>
        <p:txBody>
          <a:bodyPr wrap="square" rtlCol="0">
            <a:spAutoFit/>
          </a:bodyPr>
          <a:lstStyle/>
          <a:p>
            <a:r>
              <a:rPr lang="en-GB" dirty="0">
                <a:solidFill>
                  <a:schemeClr val="bg1"/>
                </a:solidFill>
                <a:latin typeface="Raleway" panose="020B0503030101060003" pitchFamily="34" charset="0"/>
              </a:rPr>
              <a:t>Ghana</a:t>
            </a:r>
          </a:p>
          <a:p>
            <a:r>
              <a:rPr lang="en-GB" dirty="0">
                <a:solidFill>
                  <a:schemeClr val="bg1"/>
                </a:solidFill>
                <a:latin typeface="Raleway" panose="020B0503030101060003" pitchFamily="34" charset="0"/>
              </a:rPr>
              <a:t>Statistical Service</a:t>
            </a:r>
          </a:p>
        </p:txBody>
      </p:sp>
      <p:sp>
        <p:nvSpPr>
          <p:cNvPr id="10" name="Tekstvak 9">
            <a:extLst>
              <a:ext uri="{FF2B5EF4-FFF2-40B4-BE49-F238E27FC236}">
                <a16:creationId xmlns:a16="http://schemas.microsoft.com/office/drawing/2014/main" xmlns="" id="{CF5953A1-F349-4E8C-87F7-96E96C7F8423}"/>
              </a:ext>
            </a:extLst>
          </p:cNvPr>
          <p:cNvSpPr txBox="1"/>
          <p:nvPr userDrawn="1"/>
        </p:nvSpPr>
        <p:spPr>
          <a:xfrm>
            <a:off x="9869714" y="6125258"/>
            <a:ext cx="2148665" cy="646331"/>
          </a:xfrm>
          <a:prstGeom prst="rect">
            <a:avLst/>
          </a:prstGeom>
          <a:noFill/>
        </p:spPr>
        <p:txBody>
          <a:bodyPr wrap="square" rtlCol="0">
            <a:spAutoFit/>
          </a:bodyPr>
          <a:lstStyle/>
          <a:p>
            <a:pPr algn="r"/>
            <a:r>
              <a:rPr lang="en-GB" dirty="0">
                <a:solidFill>
                  <a:schemeClr val="bg1"/>
                </a:solidFill>
                <a:latin typeface="Raleway" panose="020B0503030101060003" pitchFamily="34" charset="0"/>
              </a:rPr>
              <a:t>CPI release</a:t>
            </a:r>
          </a:p>
          <a:p>
            <a:pPr algn="r"/>
            <a:r>
              <a:rPr lang="en-GB" dirty="0">
                <a:solidFill>
                  <a:schemeClr val="bg1"/>
                </a:solidFill>
                <a:latin typeface="Raleway" panose="020B0503030101060003" pitchFamily="34" charset="0"/>
              </a:rPr>
              <a:t>June  2022 </a:t>
            </a:r>
          </a:p>
        </p:txBody>
      </p:sp>
    </p:spTree>
    <p:extLst>
      <p:ext uri="{BB962C8B-B14F-4D97-AF65-F5344CB8AC3E}">
        <p14:creationId xmlns:p14="http://schemas.microsoft.com/office/powerpoint/2010/main" val="188085806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85"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4241978D-D789-4901-8486-AD3E2B06A7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7DF4DBD1-E55D-4934-97AA-A2FA899D2A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9DEC438C-F59D-4071-906F-67152C39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047B6-6AA3-4117-AD94-E637FBA6D54B}" type="datetimeFigureOut">
              <a:rPr lang="en-GB" smtClean="0"/>
              <a:t>08/06/2022</a:t>
            </a:fld>
            <a:endParaRPr lang="en-GB"/>
          </a:p>
        </p:txBody>
      </p:sp>
      <p:sp>
        <p:nvSpPr>
          <p:cNvPr id="5" name="Tijdelijke aanduiding voor voettekst 4">
            <a:extLst>
              <a:ext uri="{FF2B5EF4-FFF2-40B4-BE49-F238E27FC236}">
                <a16:creationId xmlns:a16="http://schemas.microsoft.com/office/drawing/2014/main" xmlns="" id="{D19D2F55-21E8-42A5-B321-203E7ED56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xmlns="" id="{081B213D-3EA0-492B-8810-A633C07722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1D7CF-8AF2-4758-8F25-33F3E0E134C6}" type="slidenum">
              <a:rPr lang="en-GB" smtClean="0"/>
              <a:t>‹#›</a:t>
            </a:fld>
            <a:endParaRPr lang="en-GB"/>
          </a:p>
        </p:txBody>
      </p:sp>
    </p:spTree>
    <p:extLst>
      <p:ext uri="{BB962C8B-B14F-4D97-AF65-F5344CB8AC3E}">
        <p14:creationId xmlns:p14="http://schemas.microsoft.com/office/powerpoint/2010/main" val="5605070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580563" y="6396038"/>
            <a:ext cx="2262187"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fld id="{254F43A7-C3A4-9743-9CC8-B643DDC21648}" type="datetime1">
              <a:rPr lang="en-US" smtClean="0"/>
              <a:t>6/8/2022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1395075" y="6399213"/>
            <a:ext cx="6905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B974854E-B40E-4440-9C55-6B5CF491990D}" type="slidenum">
              <a:rPr lang="en-US"/>
              <a:pPr>
                <a:defRPr/>
              </a:pPr>
              <a:t>‹#›</a:t>
            </a:fld>
            <a:endParaRPr lang="en-US" dirty="0"/>
          </a:p>
        </p:txBody>
      </p:sp>
    </p:spTree>
    <p:extLst>
      <p:ext uri="{BB962C8B-B14F-4D97-AF65-F5344CB8AC3E}">
        <p14:creationId xmlns:p14="http://schemas.microsoft.com/office/powerpoint/2010/main" val="1756251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lnSpc>
          <a:spcPct val="90000"/>
        </a:lnSpc>
        <a:spcBef>
          <a:spcPct val="0"/>
        </a:spcBef>
        <a:spcAft>
          <a:spcPct val="0"/>
        </a:spcAft>
        <a:defRPr sz="4400" kern="1200">
          <a:solidFill>
            <a:srgbClr val="002060"/>
          </a:solidFill>
          <a:latin typeface="+mj-lt"/>
          <a:ea typeface="+mj-ea"/>
          <a:cs typeface="+mj-cs"/>
        </a:defRPr>
      </a:lvl1pPr>
      <a:lvl2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tatsghana.gov.gh/gssmain/fileUpload/Price%20Indices/CPI_Technical_Guide_v5_Published_14102020.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839940" y="1764151"/>
            <a:ext cx="4737497" cy="671612"/>
          </a:xfrm>
        </p:spPr>
        <p:txBody>
          <a:bodyPr/>
          <a:lstStyle/>
          <a:p>
            <a:pPr lvl="0"/>
            <a:r>
              <a:rPr lang="en-US" sz="3600" dirty="0">
                <a:solidFill>
                  <a:prstClr val="black"/>
                </a:solidFill>
                <a:latin typeface="Crimson Text" panose="02000503000000000000" pitchFamily="2" charset="0"/>
                <a:ea typeface="Cambria" panose="02040503050406030204" pitchFamily="18" charset="0"/>
              </a:rPr>
              <a:t>PRESS RELEASE</a:t>
            </a:r>
            <a:endParaRPr lang="en-US" altLang="en-US" sz="3600" dirty="0"/>
          </a:p>
        </p:txBody>
      </p:sp>
      <p:sp>
        <p:nvSpPr>
          <p:cNvPr id="15363" name="Subtitle 2"/>
          <p:cNvSpPr>
            <a:spLocks noGrp="1"/>
          </p:cNvSpPr>
          <p:nvPr>
            <p:ph type="subTitle" idx="1"/>
          </p:nvPr>
        </p:nvSpPr>
        <p:spPr>
          <a:xfrm>
            <a:off x="957261" y="2764478"/>
            <a:ext cx="6245679" cy="1556148"/>
          </a:xfrm>
        </p:spPr>
        <p:txBody>
          <a:bodyPr/>
          <a:lstStyle/>
          <a:p>
            <a:r>
              <a:rPr lang="en-US" sz="3200" b="1" dirty="0">
                <a:solidFill>
                  <a:srgbClr val="002060"/>
                </a:solidFill>
                <a:latin typeface="Raleway" panose="020B0503030101060003" pitchFamily="34" charset="0"/>
                <a:ea typeface="American Typewriter" charset="0"/>
                <a:cs typeface="American Typewriter" charset="0"/>
              </a:rPr>
              <a:t>GHANA, May </a:t>
            </a:r>
            <a:r>
              <a:rPr lang="en-US" sz="3600" b="1" dirty="0">
                <a:solidFill>
                  <a:srgbClr val="002060"/>
                </a:solidFill>
                <a:latin typeface="Raleway" panose="020B0503030101060003" pitchFamily="34" charset="0"/>
                <a:ea typeface="American Typewriter" charset="0"/>
                <a:cs typeface="American Typewriter" charset="0"/>
              </a:rPr>
              <a:t>2022</a:t>
            </a:r>
          </a:p>
          <a:p>
            <a:r>
              <a:rPr lang="en-US" sz="3200" b="1" dirty="0">
                <a:solidFill>
                  <a:srgbClr val="002060"/>
                </a:solidFill>
                <a:latin typeface="Raleway" panose="020B0503030101060003" pitchFamily="34" charset="0"/>
                <a:ea typeface="American Typewriter" charset="0"/>
                <a:cs typeface="American Typewriter" charset="0"/>
              </a:rPr>
              <a:t>CONSUMER PRICE INDEX AND INFLATION </a:t>
            </a:r>
            <a:endParaRPr lang="en-US" altLang="en-US" sz="32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DB3915AD-BA24-459F-B711-30C9DA712D3B}" type="slidenum">
              <a:rPr lang="en-US" smtClean="0"/>
              <a:pPr>
                <a:defRPr/>
              </a:pPr>
              <a:t>0</a:t>
            </a:fld>
            <a:endParaRPr lang="en-US"/>
          </a:p>
        </p:txBody>
      </p:sp>
      <p:sp>
        <p:nvSpPr>
          <p:cNvPr id="6" name="TextBox 5">
            <a:extLst>
              <a:ext uri="{FF2B5EF4-FFF2-40B4-BE49-F238E27FC236}">
                <a16:creationId xmlns:a16="http://schemas.microsoft.com/office/drawing/2014/main" xmlns="" id="{38CFE7DF-C82B-4FB9-9E3A-3287040CFDCE}"/>
              </a:ext>
            </a:extLst>
          </p:cNvPr>
          <p:cNvSpPr txBox="1"/>
          <p:nvPr/>
        </p:nvSpPr>
        <p:spPr>
          <a:xfrm>
            <a:off x="5600700" y="5648953"/>
            <a:ext cx="1801586" cy="369332"/>
          </a:xfrm>
          <a:prstGeom prst="rect">
            <a:avLst/>
          </a:prstGeom>
          <a:noFill/>
        </p:spPr>
        <p:txBody>
          <a:bodyPr wrap="square" rtlCol="0">
            <a:spAutoFit/>
          </a:bodyPr>
          <a:lstStyle/>
          <a:p>
            <a:pPr lvl="0" eaLnBrk="0" fontAlgn="base" hangingPunct="0">
              <a:spcBef>
                <a:spcPct val="0"/>
              </a:spcBef>
              <a:spcAft>
                <a:spcPct val="0"/>
              </a:spcAft>
              <a:defRPr/>
            </a:pPr>
            <a:r>
              <a:rPr kumimoji="0" lang="en-US" sz="1800" b="1" i="0" u="none" strike="noStrike" kern="1200" cap="none" spc="0" normalizeH="0" baseline="0" noProof="0" dirty="0">
                <a:ln>
                  <a:noFill/>
                </a:ln>
                <a:solidFill>
                  <a:prstClr val="black"/>
                </a:solidFill>
                <a:effectLst/>
                <a:uLnTx/>
                <a:uFillTx/>
                <a:latin typeface="Raleway" panose="020B0503030101060003" pitchFamily="34" charset="0"/>
              </a:rPr>
              <a:t>8</a:t>
            </a:r>
            <a:r>
              <a:rPr kumimoji="0" lang="en-US" sz="1800" b="1" i="0" u="none" strike="noStrike" kern="1200" cap="none" spc="0" normalizeH="0" baseline="30000" noProof="0" dirty="0">
                <a:ln>
                  <a:noFill/>
                </a:ln>
                <a:solidFill>
                  <a:prstClr val="black"/>
                </a:solidFill>
                <a:effectLst/>
                <a:uLnTx/>
                <a:uFillTx/>
                <a:latin typeface="Raleway" panose="020B0503030101060003" pitchFamily="34" charset="0"/>
              </a:rPr>
              <a:t>th</a:t>
            </a:r>
            <a:r>
              <a:rPr kumimoji="0" lang="en-US" sz="1800" b="1" i="0" u="none" strike="noStrike" kern="1200" cap="none" spc="0" normalizeH="0" baseline="0" noProof="0" dirty="0">
                <a:ln>
                  <a:noFill/>
                </a:ln>
                <a:solidFill>
                  <a:prstClr val="black"/>
                </a:solidFill>
                <a:effectLst/>
                <a:uLnTx/>
                <a:uFillTx/>
                <a:latin typeface="Raleway" panose="020B0503030101060003" pitchFamily="34" charset="0"/>
              </a:rPr>
              <a:t> </a:t>
            </a:r>
            <a:r>
              <a:rPr lang="en-US" b="1" dirty="0">
                <a:solidFill>
                  <a:prstClr val="black"/>
                </a:solidFill>
                <a:latin typeface="Raleway" panose="020B0503030101060003" pitchFamily="34" charset="0"/>
              </a:rPr>
              <a:t>June</a:t>
            </a:r>
            <a:r>
              <a:rPr kumimoji="0" lang="en-US" sz="1800" b="1" i="0" u="none" strike="noStrike" kern="1200" cap="none" spc="0" normalizeH="0" baseline="0" noProof="0" dirty="0">
                <a:ln>
                  <a:noFill/>
                </a:ln>
                <a:solidFill>
                  <a:prstClr val="black"/>
                </a:solidFill>
                <a:effectLst/>
                <a:uLnTx/>
                <a:uFillTx/>
                <a:latin typeface="Raleway" panose="020B0503030101060003" pitchFamily="34" charset="0"/>
              </a:rPr>
              <a:t> </a:t>
            </a:r>
            <a:r>
              <a:rPr lang="en-US" b="1" dirty="0">
                <a:solidFill>
                  <a:prstClr val="black"/>
                </a:solidFill>
                <a:latin typeface="Raleway" panose="020B0503030101060003" pitchFamily="34" charset="0"/>
              </a:rPr>
              <a:t>2022</a:t>
            </a:r>
            <a:endParaRPr kumimoji="0" lang="en-CA" sz="1800" b="1" i="0" u="none" strike="noStrike" kern="1200" cap="none" spc="0" normalizeH="0" baseline="0" noProof="0" dirty="0">
              <a:ln>
                <a:noFill/>
              </a:ln>
              <a:solidFill>
                <a:prstClr val="black"/>
              </a:solidFill>
              <a:effectLst/>
              <a:uLnTx/>
              <a:uFillTx/>
              <a:latin typeface="Raleway" panose="020B0503030101060003" pitchFamily="34" charset="0"/>
            </a:endParaRPr>
          </a:p>
        </p:txBody>
      </p:sp>
      <p:pic>
        <p:nvPicPr>
          <p:cNvPr id="4" name="Picture 3" descr="Logo&#10;&#10;Description automatically generated">
            <a:extLst>
              <a:ext uri="{FF2B5EF4-FFF2-40B4-BE49-F238E27FC236}">
                <a16:creationId xmlns:a16="http://schemas.microsoft.com/office/drawing/2014/main" xmlns="" id="{EEC262B6-E7A0-1C54-2A4E-EC55434C1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062" y="2099957"/>
            <a:ext cx="1396105" cy="1329043"/>
          </a:xfrm>
          <a:prstGeom prst="rect">
            <a:avLst/>
          </a:prstGeom>
        </p:spPr>
      </p:pic>
    </p:spTree>
    <p:extLst>
      <p:ext uri="{BB962C8B-B14F-4D97-AF65-F5344CB8AC3E}">
        <p14:creationId xmlns:p14="http://schemas.microsoft.com/office/powerpoint/2010/main" val="3645547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90CB356-9082-4302-99AD-954C3D3C03CC}"/>
              </a:ext>
            </a:extLst>
          </p:cNvPr>
          <p:cNvSpPr txBox="1">
            <a:spLocks/>
          </p:cNvSpPr>
          <p:nvPr/>
        </p:nvSpPr>
        <p:spPr>
          <a:xfrm>
            <a:off x="0" y="3538"/>
            <a:ext cx="12191999"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Contribution of year-on-year inflation </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15" name="Content Placeholder 7">
            <a:extLst>
              <a:ext uri="{FF2B5EF4-FFF2-40B4-BE49-F238E27FC236}">
                <a16:creationId xmlns:a16="http://schemas.microsoft.com/office/drawing/2014/main" xmlns="" id="{E69F9F46-7329-44EF-AD03-21C86E8E8173}"/>
              </a:ext>
            </a:extLst>
          </p:cNvPr>
          <p:cNvSpPr txBox="1">
            <a:spLocks noChangeAspect="1"/>
          </p:cNvSpPr>
          <p:nvPr/>
        </p:nvSpPr>
        <p:spPr>
          <a:xfrm>
            <a:off x="9580728" y="719999"/>
            <a:ext cx="2729553" cy="5023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endParaRPr lang="en-CA" sz="2400" dirty="0">
              <a:latin typeface="Raleway" panose="020B0503030101060003" pitchFamily="34"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xmlns="" id="{EF1ED0FB-E77A-4646-9195-217207E4B48D}"/>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9</a:t>
            </a:fld>
            <a:endParaRPr lang="en-GB" sz="16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57" y="486136"/>
            <a:ext cx="11499448" cy="5330141"/>
          </a:xfrm>
          <a:prstGeom prst="rect">
            <a:avLst/>
          </a:prstGeom>
        </p:spPr>
      </p:pic>
    </p:spTree>
    <p:extLst>
      <p:ext uri="{BB962C8B-B14F-4D97-AF65-F5344CB8AC3E}">
        <p14:creationId xmlns:p14="http://schemas.microsoft.com/office/powerpoint/2010/main" val="65943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441143C-ED7F-4BDF-ABDC-25126C5B2B9D}"/>
              </a:ext>
            </a:extLst>
          </p:cNvPr>
          <p:cNvSpPr txBox="1">
            <a:spLocks/>
          </p:cNvSpPr>
          <p:nvPr/>
        </p:nvSpPr>
        <p:spPr>
          <a:xfrm>
            <a:off x="-12956" y="32599"/>
            <a:ext cx="12204956"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382873"/>
                </a:solidFill>
                <a:latin typeface="Crimson Text" panose="02000503000000000000" pitchFamily="2" charset="0"/>
                <a:ea typeface="Cambria" panose="02040503050406030204" pitchFamily="18" charset="0"/>
              </a:rPr>
              <a:t>Disaggregation of YoY and MoM Food-i</a:t>
            </a:r>
            <a:r>
              <a:rPr lang="en-GB" altLang="en-US" sz="2800" b="1" dirty="0">
                <a:solidFill>
                  <a:srgbClr val="382873"/>
                </a:solidFill>
                <a:latin typeface="Crimson Text" panose="02000503000000000000" pitchFamily="2" charset="0"/>
                <a:ea typeface="Cambria" panose="02040503050406030204" pitchFamily="18" charset="0"/>
              </a:rPr>
              <a:t>nflation by Subclass</a:t>
            </a:r>
            <a:endParaRPr lang="en-US" altLang="en-US" sz="2800" b="1" dirty="0">
              <a:solidFill>
                <a:srgbClr val="382873"/>
              </a:solidFill>
              <a:latin typeface="Crimson Text" panose="02000503000000000000" pitchFamily="2" charset="0"/>
              <a:ea typeface="Cambria" panose="02040503050406030204" pitchFamily="18" charset="0"/>
            </a:endParaRPr>
          </a:p>
        </p:txBody>
      </p:sp>
      <p:sp>
        <p:nvSpPr>
          <p:cNvPr id="6" name="Slide Number Placeholder 1">
            <a:extLst>
              <a:ext uri="{FF2B5EF4-FFF2-40B4-BE49-F238E27FC236}">
                <a16:creationId xmlns:a16="http://schemas.microsoft.com/office/drawing/2014/main" xmlns="" id="{EB725731-1E48-4676-9D62-EF1B2B4CB0A3}"/>
              </a:ext>
            </a:extLst>
          </p:cNvPr>
          <p:cNvSpPr txBox="1">
            <a:spLocks/>
          </p:cNvSpPr>
          <p:nvPr/>
        </p:nvSpPr>
        <p:spPr>
          <a:xfrm>
            <a:off x="5781852" y="6372225"/>
            <a:ext cx="628296" cy="3845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10</a:t>
            </a:fld>
            <a:endParaRPr lang="en-GB" sz="16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92" y="572599"/>
            <a:ext cx="5914959" cy="54016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149" y="615185"/>
            <a:ext cx="5124024" cy="5359088"/>
          </a:xfrm>
          <a:prstGeom prst="rect">
            <a:avLst/>
          </a:prstGeom>
        </p:spPr>
      </p:pic>
    </p:spTree>
    <p:extLst>
      <p:ext uri="{BB962C8B-B14F-4D97-AF65-F5344CB8AC3E}">
        <p14:creationId xmlns:p14="http://schemas.microsoft.com/office/powerpoint/2010/main" val="407795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010ECBC-0EAC-4997-AC76-5CCEEB52A3FE}"/>
              </a:ext>
            </a:extLst>
          </p:cNvPr>
          <p:cNvSpPr>
            <a:spLocks noGrp="1"/>
          </p:cNvSpPr>
          <p:nvPr>
            <p:ph type="sldNum" sz="quarter" idx="12"/>
          </p:nvPr>
        </p:nvSpPr>
        <p:spPr/>
        <p:txBody>
          <a:bodyPr/>
          <a:lstStyle/>
          <a:p>
            <a:fld id="{5A54F868-F828-472F-BCFA-81EF005179B6}" type="slidenum">
              <a:rPr lang="en-GB" smtClean="0"/>
              <a:t>11</a:t>
            </a:fld>
            <a:endParaRPr lang="en-GB" dirty="0"/>
          </a:p>
        </p:txBody>
      </p:sp>
      <p:sp>
        <p:nvSpPr>
          <p:cNvPr id="7" name="Rectangle 6">
            <a:extLst>
              <a:ext uri="{FF2B5EF4-FFF2-40B4-BE49-F238E27FC236}">
                <a16:creationId xmlns:a16="http://schemas.microsoft.com/office/drawing/2014/main" xmlns="" id="{706CD053-DD25-4CA2-8107-A753C534DD92}"/>
              </a:ext>
            </a:extLst>
          </p:cNvPr>
          <p:cNvSpPr/>
          <p:nvPr/>
        </p:nvSpPr>
        <p:spPr>
          <a:xfrm>
            <a:off x="11001829" y="5312229"/>
            <a:ext cx="351971" cy="39188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itle 1">
            <a:extLst>
              <a:ext uri="{FF2B5EF4-FFF2-40B4-BE49-F238E27FC236}">
                <a16:creationId xmlns:a16="http://schemas.microsoft.com/office/drawing/2014/main" xmlns="" id="{71818B08-C41D-42DF-991A-E496AF0C6EFC}"/>
              </a:ext>
            </a:extLst>
          </p:cNvPr>
          <p:cNvSpPr txBox="1">
            <a:spLocks/>
          </p:cNvSpPr>
          <p:nvPr/>
        </p:nvSpPr>
        <p:spPr>
          <a:xfrm>
            <a:off x="114300" y="12124"/>
            <a:ext cx="12192000"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Imported and local inflation January 2020 </a:t>
            </a:r>
            <a:r>
              <a:rPr lang="mr-IN" sz="3600" b="1" dirty="0">
                <a:solidFill>
                  <a:srgbClr val="382873"/>
                </a:solidFill>
                <a:latin typeface="Crimson Text" panose="02000503000000000000" pitchFamily="2" charset="0"/>
                <a:ea typeface="Cambria" panose="02040503050406030204" pitchFamily="18" charset="0"/>
              </a:rPr>
              <a:t>–</a:t>
            </a:r>
            <a:r>
              <a:rPr lang="en-GB" sz="3600" b="1" dirty="0">
                <a:solidFill>
                  <a:srgbClr val="382873"/>
                </a:solidFill>
                <a:latin typeface="Crimson Text" panose="02000503000000000000" pitchFamily="2" charset="0"/>
                <a:ea typeface="Cambria" panose="02040503050406030204" pitchFamily="18" charset="0"/>
              </a:rPr>
              <a:t> May 2022 </a:t>
            </a:r>
            <a:endParaRPr lang="en-US" altLang="en-US" sz="3600" b="1" dirty="0">
              <a:solidFill>
                <a:srgbClr val="382873"/>
              </a:solidFill>
              <a:latin typeface="Crimson Text" panose="02000503000000000000" pitchFamily="2" charset="0"/>
              <a:ea typeface="Cambria" panose="0204050305040603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80" y="560294"/>
            <a:ext cx="11626769" cy="5319645"/>
          </a:xfrm>
          <a:prstGeom prst="rect">
            <a:avLst/>
          </a:prstGeom>
        </p:spPr>
      </p:pic>
    </p:spTree>
    <p:extLst>
      <p:ext uri="{BB962C8B-B14F-4D97-AF65-F5344CB8AC3E}">
        <p14:creationId xmlns:p14="http://schemas.microsoft.com/office/powerpoint/2010/main" val="400369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5333BCC-D1F4-4DBE-9C61-D8CC9EE382CF}"/>
              </a:ext>
            </a:extLst>
          </p:cNvPr>
          <p:cNvSpPr txBox="1">
            <a:spLocks/>
          </p:cNvSpPr>
          <p:nvPr/>
        </p:nvSpPr>
        <p:spPr>
          <a:xfrm>
            <a:off x="0" y="19580"/>
            <a:ext cx="12192000" cy="57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May 2022 regional rates of inflation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11" name="Content Placeholder 7">
            <a:extLst>
              <a:ext uri="{FF2B5EF4-FFF2-40B4-BE49-F238E27FC236}">
                <a16:creationId xmlns:a16="http://schemas.microsoft.com/office/drawing/2014/main" xmlns="" id="{8C55F586-95A2-4D58-9363-D98F8237D249}"/>
              </a:ext>
            </a:extLst>
          </p:cNvPr>
          <p:cNvSpPr txBox="1">
            <a:spLocks noChangeAspect="1"/>
          </p:cNvSpPr>
          <p:nvPr/>
        </p:nvSpPr>
        <p:spPr>
          <a:xfrm>
            <a:off x="5108756" y="675586"/>
            <a:ext cx="6047054" cy="53351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xmlns="" id="{CF5F76E0-7F93-4F4A-88F9-67CA44736FBD}"/>
              </a:ext>
            </a:extLst>
          </p:cNvPr>
          <p:cNvSpPr txBox="1">
            <a:spLocks/>
          </p:cNvSpPr>
          <p:nvPr/>
        </p:nvSpPr>
        <p:spPr>
          <a:xfrm>
            <a:off x="5394774" y="6326532"/>
            <a:ext cx="701226" cy="351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12</a:t>
            </a:fld>
            <a:endParaRPr lang="en-GB" sz="1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74" y="595580"/>
            <a:ext cx="11302678" cy="5353807"/>
          </a:xfrm>
          <a:prstGeom prst="rect">
            <a:avLst/>
          </a:prstGeom>
        </p:spPr>
      </p:pic>
    </p:spTree>
    <p:extLst>
      <p:ext uri="{BB962C8B-B14F-4D97-AF65-F5344CB8AC3E}">
        <p14:creationId xmlns:p14="http://schemas.microsoft.com/office/powerpoint/2010/main" val="404092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5333BCC-D1F4-4DBE-9C61-D8CC9EE382CF}"/>
              </a:ext>
            </a:extLst>
          </p:cNvPr>
          <p:cNvSpPr txBox="1">
            <a:spLocks/>
          </p:cNvSpPr>
          <p:nvPr/>
        </p:nvSpPr>
        <p:spPr>
          <a:xfrm>
            <a:off x="-138363" y="28260"/>
            <a:ext cx="12468726"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382873"/>
                </a:solidFill>
                <a:latin typeface="Crimson Text" panose="02000503000000000000" pitchFamily="2" charset="0"/>
                <a:ea typeface="Cambria" panose="02040503050406030204" pitchFamily="18" charset="0"/>
              </a:rPr>
              <a:t>Disaggregation of inflation in Eastern and UW Regions for May 2022 </a:t>
            </a:r>
            <a:endParaRPr lang="en-US" altLang="en-US" sz="3200" b="1" dirty="0">
              <a:solidFill>
                <a:srgbClr val="382873"/>
              </a:solidFill>
              <a:latin typeface="Crimson Text" panose="02000503000000000000" pitchFamily="2" charset="0"/>
              <a:ea typeface="Cambria" panose="02040503050406030204" pitchFamily="18" charset="0"/>
            </a:endParaRPr>
          </a:p>
        </p:txBody>
      </p:sp>
      <p:sp>
        <p:nvSpPr>
          <p:cNvPr id="6" name="Slide Number Placeholder 1">
            <a:extLst>
              <a:ext uri="{FF2B5EF4-FFF2-40B4-BE49-F238E27FC236}">
                <a16:creationId xmlns:a16="http://schemas.microsoft.com/office/drawing/2014/main" xmlns="" id="{5E1E70A8-8CFE-4505-BDB8-12554D2A9C79}"/>
              </a:ext>
            </a:extLst>
          </p:cNvPr>
          <p:cNvSpPr txBox="1">
            <a:spLocks/>
          </p:cNvSpPr>
          <p:nvPr/>
        </p:nvSpPr>
        <p:spPr>
          <a:xfrm>
            <a:off x="5716826" y="6326532"/>
            <a:ext cx="55443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A54F868-F828-472F-BCFA-81EF005179B6}" type="slidenum">
              <a:rPr lang="en-GB" sz="1600" smtClean="0">
                <a:solidFill>
                  <a:schemeClr val="bg1"/>
                </a:solidFill>
              </a:rPr>
              <a:pPr algn="l"/>
              <a:t>13</a:t>
            </a:fld>
            <a:endParaRPr lang="en-GB" sz="1600" dirty="0">
              <a:solidFill>
                <a:schemeClr val="bg1"/>
              </a:solidFill>
            </a:endParaRPr>
          </a:p>
        </p:txBody>
      </p:sp>
      <p:graphicFrame>
        <p:nvGraphicFramePr>
          <p:cNvPr id="5" name="Object 4">
            <a:extLst>
              <a:ext uri="{FF2B5EF4-FFF2-40B4-BE49-F238E27FC236}">
                <a16:creationId xmlns:a16="http://schemas.microsoft.com/office/drawing/2014/main" xmlns="" id="{B9C0D1F5-00E0-4650-9BDF-3D28454C53F0}"/>
              </a:ext>
            </a:extLst>
          </p:cNvPr>
          <p:cNvGraphicFramePr>
            <a:graphicFrameLocks noChangeAspect="1"/>
          </p:cNvGraphicFramePr>
          <p:nvPr>
            <p:extLst>
              <p:ext uri="{D42A27DB-BD31-4B8C-83A1-F6EECF244321}">
                <p14:modId xmlns:p14="http://schemas.microsoft.com/office/powerpoint/2010/main" val="2922691131"/>
              </p:ext>
            </p:extLst>
          </p:nvPr>
        </p:nvGraphicFramePr>
        <p:xfrm>
          <a:off x="163949" y="923816"/>
          <a:ext cx="11660187" cy="5167051"/>
        </p:xfrm>
        <a:graphic>
          <a:graphicData uri="http://schemas.openxmlformats.org/presentationml/2006/ole">
            <mc:AlternateContent xmlns:mc="http://schemas.openxmlformats.org/markup-compatibility/2006">
              <mc:Choice xmlns:v="urn:schemas-microsoft-com:vml" Requires="v">
                <p:oleObj spid="_x0000_s1026" name="Worksheet" r:id="rId5" imgW="11582400" imgH="5368775" progId="Excel.Sheet.12">
                  <p:embed/>
                </p:oleObj>
              </mc:Choice>
              <mc:Fallback>
                <p:oleObj name="Worksheet" r:id="rId5" imgW="11582400" imgH="5368775" progId="Excel.Sheet.12">
                  <p:embed/>
                  <p:pic>
                    <p:nvPicPr>
                      <p:cNvPr id="0" name=""/>
                      <p:cNvPicPr/>
                      <p:nvPr/>
                    </p:nvPicPr>
                    <p:blipFill>
                      <a:blip r:embed="rId6"/>
                      <a:stretch>
                        <a:fillRect/>
                      </a:stretch>
                    </p:blipFill>
                    <p:spPr>
                      <a:xfrm>
                        <a:off x="163949" y="923816"/>
                        <a:ext cx="11660187" cy="5167051"/>
                      </a:xfrm>
                      <a:prstGeom prst="rect">
                        <a:avLst/>
                      </a:prstGeom>
                    </p:spPr>
                  </p:pic>
                </p:oleObj>
              </mc:Fallback>
            </mc:AlternateContent>
          </a:graphicData>
        </a:graphic>
      </p:graphicFrame>
    </p:spTree>
    <p:extLst>
      <p:ext uri="{BB962C8B-B14F-4D97-AF65-F5344CB8AC3E}">
        <p14:creationId xmlns:p14="http://schemas.microsoft.com/office/powerpoint/2010/main" val="1636638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xmlns="" id="{7CBF207F-4D40-4B35-8207-26F202BD6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5D31BFB8-E35A-4785-9ECD-7B73EEEDFE7A}"/>
              </a:ext>
            </a:extLst>
          </p:cNvPr>
          <p:cNvSpPr txBox="1"/>
          <p:nvPr/>
        </p:nvSpPr>
        <p:spPr>
          <a:xfrm>
            <a:off x="2102135" y="-84149"/>
            <a:ext cx="8170607"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Highlights</a:t>
            </a:r>
            <a:endParaRPr lang="en-GH" sz="2400" b="1" dirty="0">
              <a:solidFill>
                <a:schemeClr val="bg1"/>
              </a:solidFill>
              <a:latin typeface="Tw Cen MT" panose="020B0602020104020603" pitchFamily="34" charset="0"/>
            </a:endParaRPr>
          </a:p>
        </p:txBody>
      </p:sp>
      <p:sp>
        <p:nvSpPr>
          <p:cNvPr id="7" name="TextBox 6">
            <a:extLst>
              <a:ext uri="{FF2B5EF4-FFF2-40B4-BE49-F238E27FC236}">
                <a16:creationId xmlns:a16="http://schemas.microsoft.com/office/drawing/2014/main" xmlns="" id="{5F58A80C-D951-463F-B3BC-E31F278E772D}"/>
              </a:ext>
            </a:extLst>
          </p:cNvPr>
          <p:cNvSpPr txBox="1"/>
          <p:nvPr/>
        </p:nvSpPr>
        <p:spPr>
          <a:xfrm>
            <a:off x="5215812" y="2671265"/>
            <a:ext cx="2015412" cy="1692771"/>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27.6%</a:t>
            </a:r>
          </a:p>
          <a:p>
            <a:pPr algn="ctr"/>
            <a:r>
              <a:rPr lang="en-US" sz="2400" b="1" dirty="0">
                <a:solidFill>
                  <a:schemeClr val="bg1"/>
                </a:solidFill>
                <a:latin typeface="Tw Cen MT" panose="020B0602020104020603" pitchFamily="34" charset="0"/>
              </a:rPr>
              <a:t>Year-on-year inflation</a:t>
            </a:r>
          </a:p>
          <a:p>
            <a:pPr algn="ctr"/>
            <a:r>
              <a:rPr lang="en-US" sz="2400" b="1" dirty="0">
                <a:solidFill>
                  <a:schemeClr val="bg1"/>
                </a:solidFill>
                <a:latin typeface="Tw Cen MT" panose="020B0602020104020603" pitchFamily="34" charset="0"/>
              </a:rPr>
              <a:t>May 2022</a:t>
            </a:r>
            <a:endParaRPr lang="en-GH" sz="2400" b="1" dirty="0">
              <a:solidFill>
                <a:schemeClr val="bg1"/>
              </a:solidFill>
              <a:latin typeface="Tw Cen MT" panose="020B0602020104020603" pitchFamily="34" charset="0"/>
            </a:endParaRPr>
          </a:p>
        </p:txBody>
      </p:sp>
      <p:sp>
        <p:nvSpPr>
          <p:cNvPr id="8" name="TextBox 7">
            <a:extLst>
              <a:ext uri="{FF2B5EF4-FFF2-40B4-BE49-F238E27FC236}">
                <a16:creationId xmlns:a16="http://schemas.microsoft.com/office/drawing/2014/main" xmlns="" id="{4F9EA02C-1389-4A23-B9B2-3EF85F5D48B7}"/>
              </a:ext>
            </a:extLst>
          </p:cNvPr>
          <p:cNvSpPr txBox="1"/>
          <p:nvPr/>
        </p:nvSpPr>
        <p:spPr>
          <a:xfrm>
            <a:off x="5571619" y="5517099"/>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23.6%</a:t>
            </a:r>
          </a:p>
          <a:p>
            <a:pPr algn="ctr"/>
            <a:r>
              <a:rPr lang="en-US" sz="1200" b="1" dirty="0">
                <a:solidFill>
                  <a:schemeClr val="bg1"/>
                </a:solidFill>
                <a:latin typeface="Tw Cen MT" panose="020B0602020104020603" pitchFamily="34" charset="0"/>
              </a:rPr>
              <a:t>Year-on-year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
        <p:nvSpPr>
          <p:cNvPr id="9" name="TextBox 8">
            <a:extLst>
              <a:ext uri="{FF2B5EF4-FFF2-40B4-BE49-F238E27FC236}">
                <a16:creationId xmlns:a16="http://schemas.microsoft.com/office/drawing/2014/main" xmlns="" id="{7D1D3430-D724-470E-94D9-B6F087EFBCE4}"/>
              </a:ext>
            </a:extLst>
          </p:cNvPr>
          <p:cNvSpPr txBox="1"/>
          <p:nvPr/>
        </p:nvSpPr>
        <p:spPr>
          <a:xfrm>
            <a:off x="4229876" y="825865"/>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31.2%</a:t>
            </a:r>
          </a:p>
          <a:p>
            <a:pPr algn="ctr"/>
            <a:r>
              <a:rPr lang="en-US" sz="1200" b="1" dirty="0">
                <a:solidFill>
                  <a:schemeClr val="bg1"/>
                </a:solidFill>
                <a:latin typeface="Tw Cen MT" panose="020B0602020104020603" pitchFamily="34" charset="0"/>
              </a:rPr>
              <a:t>Highest regional inflation rate</a:t>
            </a:r>
          </a:p>
          <a:p>
            <a:pPr algn="ctr"/>
            <a:r>
              <a:rPr lang="en-US" sz="1200" b="1" dirty="0">
                <a:solidFill>
                  <a:schemeClr val="bg1"/>
                </a:solidFill>
                <a:latin typeface="Tw Cen MT" panose="020B0602020104020603" pitchFamily="34" charset="0"/>
              </a:rPr>
              <a:t>(Eastern)</a:t>
            </a:r>
            <a:endParaRPr lang="en-GH" sz="1200" b="1" dirty="0">
              <a:solidFill>
                <a:schemeClr val="bg1"/>
              </a:solidFill>
              <a:latin typeface="Tw Cen MT" panose="020B0602020104020603" pitchFamily="34" charset="0"/>
            </a:endParaRPr>
          </a:p>
        </p:txBody>
      </p:sp>
      <p:sp>
        <p:nvSpPr>
          <p:cNvPr id="10" name="TextBox 9">
            <a:extLst>
              <a:ext uri="{FF2B5EF4-FFF2-40B4-BE49-F238E27FC236}">
                <a16:creationId xmlns:a16="http://schemas.microsoft.com/office/drawing/2014/main" xmlns="" id="{DB2D7477-0126-4361-8365-FE83883F2AA8}"/>
              </a:ext>
            </a:extLst>
          </p:cNvPr>
          <p:cNvSpPr txBox="1"/>
          <p:nvPr/>
        </p:nvSpPr>
        <p:spPr>
          <a:xfrm>
            <a:off x="6662058" y="830636"/>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19.5%</a:t>
            </a:r>
          </a:p>
          <a:p>
            <a:pPr algn="ctr"/>
            <a:r>
              <a:rPr lang="en-US" sz="1200" b="1" dirty="0">
                <a:solidFill>
                  <a:schemeClr val="bg1"/>
                </a:solidFill>
                <a:latin typeface="Tw Cen MT" panose="020B0602020104020603" pitchFamily="34" charset="0"/>
              </a:rPr>
              <a:t>Lowest regional inflation rate</a:t>
            </a:r>
          </a:p>
          <a:p>
            <a:pPr algn="ctr"/>
            <a:r>
              <a:rPr lang="en-US" sz="1200" b="1" dirty="0">
                <a:solidFill>
                  <a:schemeClr val="bg1"/>
                </a:solidFill>
                <a:latin typeface="Tw Cen MT" panose="020B0602020104020603" pitchFamily="34" charset="0"/>
              </a:rPr>
              <a:t>(Upper East)</a:t>
            </a:r>
            <a:endParaRPr lang="en-GH" sz="1200" b="1" dirty="0">
              <a:solidFill>
                <a:schemeClr val="bg1"/>
              </a:solidFill>
              <a:latin typeface="Tw Cen MT" panose="020B0602020104020603" pitchFamily="34" charset="0"/>
            </a:endParaRPr>
          </a:p>
        </p:txBody>
      </p:sp>
      <p:sp>
        <p:nvSpPr>
          <p:cNvPr id="11" name="TextBox 10">
            <a:extLst>
              <a:ext uri="{FF2B5EF4-FFF2-40B4-BE49-F238E27FC236}">
                <a16:creationId xmlns:a16="http://schemas.microsoft.com/office/drawing/2014/main" xmlns="" id="{34EA5348-BF2C-4FE7-890D-4E1E4F8979A6}"/>
              </a:ext>
            </a:extLst>
          </p:cNvPr>
          <p:cNvSpPr txBox="1"/>
          <p:nvPr/>
        </p:nvSpPr>
        <p:spPr>
          <a:xfrm>
            <a:off x="10304107" y="544497"/>
            <a:ext cx="1231641" cy="707886"/>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26.6%</a:t>
            </a:r>
          </a:p>
          <a:p>
            <a:pPr algn="ctr"/>
            <a:r>
              <a:rPr lang="en-US" sz="1200" b="1" dirty="0">
                <a:solidFill>
                  <a:schemeClr val="bg1"/>
                </a:solidFill>
                <a:latin typeface="Tw Cen MT" panose="020B0602020104020603" pitchFamily="34" charset="0"/>
              </a:rPr>
              <a:t>Food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
        <p:nvSpPr>
          <p:cNvPr id="12" name="TextBox 11">
            <a:extLst>
              <a:ext uri="{FF2B5EF4-FFF2-40B4-BE49-F238E27FC236}">
                <a16:creationId xmlns:a16="http://schemas.microsoft.com/office/drawing/2014/main" xmlns="" id="{166566C8-277F-43AD-9FCF-885FFD656EF5}"/>
              </a:ext>
            </a:extLst>
          </p:cNvPr>
          <p:cNvSpPr txBox="1"/>
          <p:nvPr/>
        </p:nvSpPr>
        <p:spPr>
          <a:xfrm>
            <a:off x="10304107" y="5698101"/>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21.3%</a:t>
            </a:r>
          </a:p>
          <a:p>
            <a:pPr algn="ctr"/>
            <a:r>
              <a:rPr lang="en-US" sz="1200" b="1" dirty="0">
                <a:solidFill>
                  <a:schemeClr val="bg1"/>
                </a:solidFill>
                <a:latin typeface="Tw Cen MT" panose="020B0602020104020603" pitchFamily="34" charset="0"/>
              </a:rPr>
              <a:t>Non-food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
        <p:nvSpPr>
          <p:cNvPr id="13" name="TextBox 12">
            <a:extLst>
              <a:ext uri="{FF2B5EF4-FFF2-40B4-BE49-F238E27FC236}">
                <a16:creationId xmlns:a16="http://schemas.microsoft.com/office/drawing/2014/main" xmlns="" id="{41D998B9-5E1B-4673-B673-312661956B0B}"/>
              </a:ext>
            </a:extLst>
          </p:cNvPr>
          <p:cNvSpPr txBox="1"/>
          <p:nvPr/>
        </p:nvSpPr>
        <p:spPr>
          <a:xfrm>
            <a:off x="10304107" y="2597240"/>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30.1%</a:t>
            </a:r>
          </a:p>
        </p:txBody>
      </p:sp>
      <p:sp>
        <p:nvSpPr>
          <p:cNvPr id="14" name="TextBox 13">
            <a:extLst>
              <a:ext uri="{FF2B5EF4-FFF2-40B4-BE49-F238E27FC236}">
                <a16:creationId xmlns:a16="http://schemas.microsoft.com/office/drawing/2014/main" xmlns="" id="{CE52DB72-3A53-4B9D-B79A-CF2AF54E086F}"/>
              </a:ext>
            </a:extLst>
          </p:cNvPr>
          <p:cNvSpPr txBox="1"/>
          <p:nvPr/>
        </p:nvSpPr>
        <p:spPr>
          <a:xfrm>
            <a:off x="10304107" y="4025482"/>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25.7%</a:t>
            </a:r>
          </a:p>
        </p:txBody>
      </p:sp>
      <p:sp>
        <p:nvSpPr>
          <p:cNvPr id="15" name="TextBox 14">
            <a:extLst>
              <a:ext uri="{FF2B5EF4-FFF2-40B4-BE49-F238E27FC236}">
                <a16:creationId xmlns:a16="http://schemas.microsoft.com/office/drawing/2014/main" xmlns="" id="{C3FC85D8-31F3-455D-931E-DE3101C11320}"/>
              </a:ext>
            </a:extLst>
          </p:cNvPr>
          <p:cNvSpPr txBox="1"/>
          <p:nvPr/>
        </p:nvSpPr>
        <p:spPr>
          <a:xfrm>
            <a:off x="656252" y="2501988"/>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27.3%</a:t>
            </a:r>
          </a:p>
        </p:txBody>
      </p:sp>
      <p:sp>
        <p:nvSpPr>
          <p:cNvPr id="16" name="TextBox 15">
            <a:extLst>
              <a:ext uri="{FF2B5EF4-FFF2-40B4-BE49-F238E27FC236}">
                <a16:creationId xmlns:a16="http://schemas.microsoft.com/office/drawing/2014/main" xmlns="" id="{2D648BA9-2571-4FD7-B8ED-21DF56D64319}"/>
              </a:ext>
            </a:extLst>
          </p:cNvPr>
          <p:cNvSpPr txBox="1"/>
          <p:nvPr/>
        </p:nvSpPr>
        <p:spPr>
          <a:xfrm>
            <a:off x="569668" y="4017459"/>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28.2%</a:t>
            </a:r>
          </a:p>
        </p:txBody>
      </p:sp>
      <p:sp>
        <p:nvSpPr>
          <p:cNvPr id="17" name="TextBox 16">
            <a:extLst>
              <a:ext uri="{FF2B5EF4-FFF2-40B4-BE49-F238E27FC236}">
                <a16:creationId xmlns:a16="http://schemas.microsoft.com/office/drawing/2014/main" xmlns="" id="{468B9BFE-3F15-4B92-BF78-3F2D81FC21CE}"/>
              </a:ext>
            </a:extLst>
          </p:cNvPr>
          <p:cNvSpPr txBox="1"/>
          <p:nvPr/>
        </p:nvSpPr>
        <p:spPr>
          <a:xfrm>
            <a:off x="587827" y="486614"/>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23.0%</a:t>
            </a:r>
          </a:p>
          <a:p>
            <a:pPr algn="ctr"/>
            <a:r>
              <a:rPr lang="en-US" sz="1200" b="1" dirty="0">
                <a:solidFill>
                  <a:schemeClr val="bg1"/>
                </a:solidFill>
                <a:latin typeface="Tw Cen MT" panose="020B0602020104020603" pitchFamily="34" charset="0"/>
              </a:rPr>
              <a:t>Domestic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
        <p:nvSpPr>
          <p:cNvPr id="18" name="TextBox 17">
            <a:extLst>
              <a:ext uri="{FF2B5EF4-FFF2-40B4-BE49-F238E27FC236}">
                <a16:creationId xmlns:a16="http://schemas.microsoft.com/office/drawing/2014/main" xmlns="" id="{468A6E27-641A-474D-BC0F-339205BF6478}"/>
              </a:ext>
            </a:extLst>
          </p:cNvPr>
          <p:cNvSpPr txBox="1"/>
          <p:nvPr/>
        </p:nvSpPr>
        <p:spPr>
          <a:xfrm>
            <a:off x="569667" y="5702343"/>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24.7%</a:t>
            </a:r>
          </a:p>
          <a:p>
            <a:pPr algn="ctr"/>
            <a:r>
              <a:rPr lang="en-US" sz="1200" b="1" dirty="0">
                <a:solidFill>
                  <a:schemeClr val="bg1"/>
                </a:solidFill>
                <a:latin typeface="Tw Cen MT" panose="020B0602020104020603" pitchFamily="34" charset="0"/>
              </a:rPr>
              <a:t>Imported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02936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xmlns="" id="{BE2E43E9-764D-3420-26D7-FAC123249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5D31BFB8-E35A-4785-9ECD-7B73EEEDFE7A}"/>
              </a:ext>
            </a:extLst>
          </p:cNvPr>
          <p:cNvSpPr txBox="1"/>
          <p:nvPr/>
        </p:nvSpPr>
        <p:spPr>
          <a:xfrm>
            <a:off x="2102135" y="-84149"/>
            <a:ext cx="8170607"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Highlights (2/2)</a:t>
            </a:r>
            <a:endParaRPr lang="en-GH" sz="2400" b="1" dirty="0">
              <a:solidFill>
                <a:schemeClr val="bg1"/>
              </a:solidFill>
              <a:latin typeface="Tw Cen MT" panose="020B0602020104020603" pitchFamily="34" charset="0"/>
            </a:endParaRPr>
          </a:p>
        </p:txBody>
      </p:sp>
      <p:sp>
        <p:nvSpPr>
          <p:cNvPr id="7" name="TextBox 6">
            <a:extLst>
              <a:ext uri="{FF2B5EF4-FFF2-40B4-BE49-F238E27FC236}">
                <a16:creationId xmlns:a16="http://schemas.microsoft.com/office/drawing/2014/main" xmlns="" id="{5F58A80C-D951-463F-B3BC-E31F278E772D}"/>
              </a:ext>
            </a:extLst>
          </p:cNvPr>
          <p:cNvSpPr txBox="1"/>
          <p:nvPr/>
        </p:nvSpPr>
        <p:spPr>
          <a:xfrm>
            <a:off x="3136642" y="2501988"/>
            <a:ext cx="2015412" cy="2062103"/>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4.1%</a:t>
            </a:r>
          </a:p>
          <a:p>
            <a:pPr algn="ctr"/>
            <a:r>
              <a:rPr lang="en-US" sz="2400" b="1" dirty="0">
                <a:solidFill>
                  <a:schemeClr val="bg1"/>
                </a:solidFill>
                <a:latin typeface="Tw Cen MT" panose="020B0602020104020603" pitchFamily="34" charset="0"/>
              </a:rPr>
              <a:t>Month-on-month inflation</a:t>
            </a:r>
          </a:p>
          <a:p>
            <a:pPr algn="ctr"/>
            <a:r>
              <a:rPr lang="en-US" sz="2400" b="1" dirty="0">
                <a:solidFill>
                  <a:schemeClr val="bg1"/>
                </a:solidFill>
                <a:latin typeface="Tw Cen MT" panose="020B0602020104020603" pitchFamily="34" charset="0"/>
              </a:rPr>
              <a:t>May 2022</a:t>
            </a:r>
            <a:endParaRPr lang="en-GH" sz="2400" b="1" dirty="0">
              <a:solidFill>
                <a:schemeClr val="bg1"/>
              </a:solidFill>
              <a:latin typeface="Tw Cen MT" panose="020B0602020104020603" pitchFamily="34" charset="0"/>
            </a:endParaRPr>
          </a:p>
        </p:txBody>
      </p:sp>
      <p:sp>
        <p:nvSpPr>
          <p:cNvPr id="8" name="TextBox 7">
            <a:extLst>
              <a:ext uri="{FF2B5EF4-FFF2-40B4-BE49-F238E27FC236}">
                <a16:creationId xmlns:a16="http://schemas.microsoft.com/office/drawing/2014/main" xmlns="" id="{4F9EA02C-1389-4A23-B9B2-3EF85F5D48B7}"/>
              </a:ext>
            </a:extLst>
          </p:cNvPr>
          <p:cNvSpPr txBox="1"/>
          <p:nvPr/>
        </p:nvSpPr>
        <p:spPr>
          <a:xfrm>
            <a:off x="3503813" y="5492386"/>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5.1%</a:t>
            </a:r>
          </a:p>
          <a:p>
            <a:pPr algn="ctr"/>
            <a:r>
              <a:rPr lang="en-US" sz="1200" b="1" dirty="0">
                <a:solidFill>
                  <a:schemeClr val="bg1"/>
                </a:solidFill>
                <a:latin typeface="Tw Cen MT" panose="020B0602020104020603" pitchFamily="34" charset="0"/>
              </a:rPr>
              <a:t>Month-on-month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
        <p:nvSpPr>
          <p:cNvPr id="11" name="TextBox 10">
            <a:extLst>
              <a:ext uri="{FF2B5EF4-FFF2-40B4-BE49-F238E27FC236}">
                <a16:creationId xmlns:a16="http://schemas.microsoft.com/office/drawing/2014/main" xmlns="" id="{34EA5348-BF2C-4FE7-890D-4E1E4F8979A6}"/>
              </a:ext>
            </a:extLst>
          </p:cNvPr>
          <p:cNvSpPr txBox="1"/>
          <p:nvPr/>
        </p:nvSpPr>
        <p:spPr>
          <a:xfrm>
            <a:off x="8239267" y="510723"/>
            <a:ext cx="1231641" cy="707886"/>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5.8%</a:t>
            </a:r>
          </a:p>
          <a:p>
            <a:pPr algn="ctr"/>
            <a:r>
              <a:rPr lang="en-US" sz="1200" b="1" dirty="0">
                <a:solidFill>
                  <a:schemeClr val="bg1"/>
                </a:solidFill>
                <a:latin typeface="Tw Cen MT" panose="020B0602020104020603" pitchFamily="34" charset="0"/>
              </a:rPr>
              <a:t>Food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
        <p:nvSpPr>
          <p:cNvPr id="12" name="TextBox 11">
            <a:extLst>
              <a:ext uri="{FF2B5EF4-FFF2-40B4-BE49-F238E27FC236}">
                <a16:creationId xmlns:a16="http://schemas.microsoft.com/office/drawing/2014/main" xmlns="" id="{166566C8-277F-43AD-9FCF-885FFD656EF5}"/>
              </a:ext>
            </a:extLst>
          </p:cNvPr>
          <p:cNvSpPr txBox="1"/>
          <p:nvPr/>
        </p:nvSpPr>
        <p:spPr>
          <a:xfrm>
            <a:off x="8239267" y="5732935"/>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4.6%</a:t>
            </a:r>
          </a:p>
          <a:p>
            <a:pPr algn="ctr"/>
            <a:r>
              <a:rPr lang="en-US" sz="1200" b="1" dirty="0">
                <a:solidFill>
                  <a:schemeClr val="bg1"/>
                </a:solidFill>
                <a:latin typeface="Tw Cen MT" panose="020B0602020104020603" pitchFamily="34" charset="0"/>
              </a:rPr>
              <a:t>Non-food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
        <p:nvSpPr>
          <p:cNvPr id="13" name="TextBox 12">
            <a:extLst>
              <a:ext uri="{FF2B5EF4-FFF2-40B4-BE49-F238E27FC236}">
                <a16:creationId xmlns:a16="http://schemas.microsoft.com/office/drawing/2014/main" xmlns="" id="{41D998B9-5E1B-4673-B673-312661956B0B}"/>
              </a:ext>
            </a:extLst>
          </p:cNvPr>
          <p:cNvSpPr txBox="1"/>
          <p:nvPr/>
        </p:nvSpPr>
        <p:spPr>
          <a:xfrm>
            <a:off x="8239267" y="2547394"/>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4.0%</a:t>
            </a:r>
          </a:p>
        </p:txBody>
      </p:sp>
      <p:sp>
        <p:nvSpPr>
          <p:cNvPr id="14" name="TextBox 13">
            <a:extLst>
              <a:ext uri="{FF2B5EF4-FFF2-40B4-BE49-F238E27FC236}">
                <a16:creationId xmlns:a16="http://schemas.microsoft.com/office/drawing/2014/main" xmlns="" id="{CE52DB72-3A53-4B9D-B79A-CF2AF54E086F}"/>
              </a:ext>
            </a:extLst>
          </p:cNvPr>
          <p:cNvSpPr txBox="1"/>
          <p:nvPr/>
        </p:nvSpPr>
        <p:spPr>
          <a:xfrm>
            <a:off x="8239266" y="4045456"/>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4.1%</a:t>
            </a:r>
          </a:p>
        </p:txBody>
      </p:sp>
    </p:spTree>
    <p:extLst>
      <p:ext uri="{BB962C8B-B14F-4D97-AF65-F5344CB8AC3E}">
        <p14:creationId xmlns:p14="http://schemas.microsoft.com/office/powerpoint/2010/main" val="65336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5333BCC-D1F4-4DBE-9C61-D8CC9EE382CF}"/>
              </a:ext>
            </a:extLst>
          </p:cNvPr>
          <p:cNvSpPr txBox="1">
            <a:spLocks/>
          </p:cNvSpPr>
          <p:nvPr/>
        </p:nvSpPr>
        <p:spPr>
          <a:xfrm>
            <a:off x="0" y="19580"/>
            <a:ext cx="12192000" cy="57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rgbClr val="382873"/>
                </a:solidFill>
                <a:latin typeface="Crimson Text" panose="02000503000000000000" pitchFamily="2" charset="0"/>
                <a:ea typeface="Cambria" panose="02040503050406030204" pitchFamily="18" charset="0"/>
              </a:rPr>
              <a:t>Additional Policy Considerations (1/2)</a:t>
            </a:r>
          </a:p>
        </p:txBody>
      </p:sp>
      <p:sp>
        <p:nvSpPr>
          <p:cNvPr id="11" name="Content Placeholder 7">
            <a:extLst>
              <a:ext uri="{FF2B5EF4-FFF2-40B4-BE49-F238E27FC236}">
                <a16:creationId xmlns:a16="http://schemas.microsoft.com/office/drawing/2014/main" xmlns="" id="{8C55F586-95A2-4D58-9363-D98F8237D249}"/>
              </a:ext>
            </a:extLst>
          </p:cNvPr>
          <p:cNvSpPr txBox="1">
            <a:spLocks noChangeAspect="1"/>
          </p:cNvSpPr>
          <p:nvPr/>
        </p:nvSpPr>
        <p:spPr>
          <a:xfrm>
            <a:off x="5108756" y="675586"/>
            <a:ext cx="6047054" cy="53351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xmlns="" id="{CF5F76E0-7F93-4F4A-88F9-67CA44736FBD}"/>
              </a:ext>
            </a:extLst>
          </p:cNvPr>
          <p:cNvSpPr txBox="1">
            <a:spLocks/>
          </p:cNvSpPr>
          <p:nvPr/>
        </p:nvSpPr>
        <p:spPr>
          <a:xfrm>
            <a:off x="5394774" y="6326532"/>
            <a:ext cx="701226" cy="351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16</a:t>
            </a:fld>
            <a:endParaRPr lang="en-GB" sz="1600" dirty="0">
              <a:solidFill>
                <a:schemeClr val="bg1"/>
              </a:solidFill>
            </a:endParaRPr>
          </a:p>
        </p:txBody>
      </p:sp>
      <p:pic>
        <p:nvPicPr>
          <p:cNvPr id="6" name="Picture 5" descr="Sunburst chart&#10;&#10;Description automatically generated">
            <a:extLst>
              <a:ext uri="{FF2B5EF4-FFF2-40B4-BE49-F238E27FC236}">
                <a16:creationId xmlns:a16="http://schemas.microsoft.com/office/drawing/2014/main" xmlns="" id="{C53987F5-43D4-D73D-2110-FD52A1DB6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01"/>
            <a:ext cx="12192000" cy="6464797"/>
          </a:xfrm>
          <a:prstGeom prst="rect">
            <a:avLst/>
          </a:prstGeom>
        </p:spPr>
      </p:pic>
    </p:spTree>
    <p:extLst>
      <p:ext uri="{BB962C8B-B14F-4D97-AF65-F5344CB8AC3E}">
        <p14:creationId xmlns:p14="http://schemas.microsoft.com/office/powerpoint/2010/main" val="2753858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5333BCC-D1F4-4DBE-9C61-D8CC9EE382CF}"/>
              </a:ext>
            </a:extLst>
          </p:cNvPr>
          <p:cNvSpPr txBox="1">
            <a:spLocks/>
          </p:cNvSpPr>
          <p:nvPr/>
        </p:nvSpPr>
        <p:spPr>
          <a:xfrm>
            <a:off x="0" y="19580"/>
            <a:ext cx="12192000" cy="57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rgbClr val="382873"/>
                </a:solidFill>
                <a:latin typeface="Crimson Text" panose="02000503000000000000" pitchFamily="2" charset="0"/>
                <a:ea typeface="Cambria" panose="02040503050406030204" pitchFamily="18" charset="0"/>
              </a:rPr>
              <a:t>Additional Policy Considerations (2/2)</a:t>
            </a:r>
          </a:p>
        </p:txBody>
      </p:sp>
      <p:sp>
        <p:nvSpPr>
          <p:cNvPr id="11" name="Content Placeholder 7">
            <a:extLst>
              <a:ext uri="{FF2B5EF4-FFF2-40B4-BE49-F238E27FC236}">
                <a16:creationId xmlns:a16="http://schemas.microsoft.com/office/drawing/2014/main" xmlns="" id="{8C55F586-95A2-4D58-9363-D98F8237D249}"/>
              </a:ext>
            </a:extLst>
          </p:cNvPr>
          <p:cNvSpPr txBox="1">
            <a:spLocks noChangeAspect="1"/>
          </p:cNvSpPr>
          <p:nvPr/>
        </p:nvSpPr>
        <p:spPr>
          <a:xfrm>
            <a:off x="5108756" y="675586"/>
            <a:ext cx="6047054" cy="53351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xmlns="" id="{CF5F76E0-7F93-4F4A-88F9-67CA44736FBD}"/>
              </a:ext>
            </a:extLst>
          </p:cNvPr>
          <p:cNvSpPr txBox="1">
            <a:spLocks/>
          </p:cNvSpPr>
          <p:nvPr/>
        </p:nvSpPr>
        <p:spPr>
          <a:xfrm>
            <a:off x="5394774" y="6326532"/>
            <a:ext cx="701226" cy="351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17</a:t>
            </a:fld>
            <a:endParaRPr lang="en-GB" sz="1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890"/>
            <a:ext cx="12192000" cy="5308219"/>
          </a:xfrm>
          <a:prstGeom prst="rect">
            <a:avLst/>
          </a:prstGeom>
        </p:spPr>
      </p:pic>
    </p:spTree>
    <p:extLst>
      <p:ext uri="{BB962C8B-B14F-4D97-AF65-F5344CB8AC3E}">
        <p14:creationId xmlns:p14="http://schemas.microsoft.com/office/powerpoint/2010/main" val="3707790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xmlns="" id="{5E1E70A8-8CFE-4505-BDB8-12554D2A9C79}"/>
              </a:ext>
            </a:extLst>
          </p:cNvPr>
          <p:cNvSpPr txBox="1">
            <a:spLocks/>
          </p:cNvSpPr>
          <p:nvPr/>
        </p:nvSpPr>
        <p:spPr>
          <a:xfrm>
            <a:off x="5716826" y="6326532"/>
            <a:ext cx="55443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A54F868-F828-472F-BCFA-81EF005179B6}" type="slidenum">
              <a:rPr lang="en-GB" sz="1600" smtClean="0">
                <a:solidFill>
                  <a:schemeClr val="bg1"/>
                </a:solidFill>
              </a:rPr>
              <a:pPr algn="l"/>
              <a:t>18</a:t>
            </a:fld>
            <a:endParaRPr lang="en-GB" sz="1600" dirty="0">
              <a:solidFill>
                <a:schemeClr val="bg1"/>
              </a:solidFill>
            </a:endParaRPr>
          </a:p>
        </p:txBody>
      </p:sp>
      <p:sp>
        <p:nvSpPr>
          <p:cNvPr id="3" name="Title 2">
            <a:extLst>
              <a:ext uri="{FF2B5EF4-FFF2-40B4-BE49-F238E27FC236}">
                <a16:creationId xmlns:a16="http://schemas.microsoft.com/office/drawing/2014/main" xmlns="" id="{932A2012-AFCC-6A4B-B4AF-7F2A02BBC6C7}"/>
              </a:ext>
            </a:extLst>
          </p:cNvPr>
          <p:cNvSpPr>
            <a:spLocks noGrp="1"/>
          </p:cNvSpPr>
          <p:nvPr>
            <p:ph type="title"/>
          </p:nvPr>
        </p:nvSpPr>
        <p:spPr>
          <a:xfrm>
            <a:off x="428625" y="66328"/>
            <a:ext cx="11630023" cy="526786"/>
          </a:xfrm>
        </p:spPr>
        <p:txBody>
          <a:bodyPr>
            <a:noAutofit/>
          </a:bodyPr>
          <a:lstStyle/>
          <a:p>
            <a:pPr algn="ctr"/>
            <a:r>
              <a:rPr lang="en-US" altLang="en-US" sz="3600" b="1" dirty="0">
                <a:solidFill>
                  <a:srgbClr val="382873"/>
                </a:solidFill>
                <a:latin typeface="Crimson Text" panose="02000503000000000000" pitchFamily="2" charset="0"/>
                <a:ea typeface="Cambria" panose="02040503050406030204" pitchFamily="18" charset="0"/>
              </a:rPr>
              <a:t>Additional Pointers for Household Decision Making  </a:t>
            </a:r>
            <a:endParaRPr lang="en-GH" sz="3600" dirty="0"/>
          </a:p>
        </p:txBody>
      </p:sp>
      <p:sp>
        <p:nvSpPr>
          <p:cNvPr id="11" name="Title 2">
            <a:extLst>
              <a:ext uri="{FF2B5EF4-FFF2-40B4-BE49-F238E27FC236}">
                <a16:creationId xmlns:a16="http://schemas.microsoft.com/office/drawing/2014/main" xmlns="" id="{73F5B1DD-8DF2-404F-B27F-70CB53358C69}"/>
              </a:ext>
            </a:extLst>
          </p:cNvPr>
          <p:cNvSpPr txBox="1">
            <a:spLocks/>
          </p:cNvSpPr>
          <p:nvPr/>
        </p:nvSpPr>
        <p:spPr>
          <a:xfrm>
            <a:off x="104774" y="629890"/>
            <a:ext cx="5165057" cy="60985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en-US" sz="2200" dirty="0">
                <a:latin typeface="Crimson Text" panose="02000503000000000000" pitchFamily="2" charset="0"/>
              </a:rPr>
              <a:t>The inflation rates recorded each month have differential impacts on household depending on the basket of items purchased by each household.</a:t>
            </a:r>
          </a:p>
          <a:p>
            <a:pPr algn="just"/>
            <a:endParaRPr lang="en-US" sz="2200" dirty="0">
              <a:latin typeface="Crimson Text" panose="02000503000000000000" pitchFamily="2" charset="0"/>
            </a:endParaRPr>
          </a:p>
          <a:p>
            <a:pPr marL="342900" indent="-342900" algn="just">
              <a:buFont typeface="Arial" panose="020B0604020202020204" pitchFamily="34" charset="0"/>
              <a:buChar char="•"/>
            </a:pPr>
            <a:r>
              <a:rPr lang="en-US" sz="2200" dirty="0">
                <a:latin typeface="Crimson Text" panose="02000503000000000000" pitchFamily="2" charset="0"/>
              </a:rPr>
              <a:t>Given households’ taste, disposal income and availability of alternatives, the basket of items purchased can be varied in response to the soaring prices.</a:t>
            </a:r>
          </a:p>
          <a:p>
            <a:pPr algn="just"/>
            <a:endParaRPr lang="en-US" sz="2200" dirty="0">
              <a:latin typeface="Crimson Text" panose="02000503000000000000" pitchFamily="2" charset="0"/>
            </a:endParaRPr>
          </a:p>
          <a:p>
            <a:pPr marL="342900" indent="-342900" algn="just">
              <a:buFont typeface="Arial" panose="020B0604020202020204" pitchFamily="34" charset="0"/>
              <a:buChar char="•"/>
            </a:pPr>
            <a:r>
              <a:rPr lang="en-US" altLang="en-US" sz="2200" dirty="0">
                <a:latin typeface="Crimson Text" panose="02000503000000000000" pitchFamily="2" charset="0"/>
                <a:ea typeface="Cambria" panose="02040503050406030204" pitchFamily="18" charset="0"/>
              </a:rPr>
              <a:t>Top fifteen items with the highest upward change in year-on-year inflation rates </a:t>
            </a:r>
            <a:r>
              <a:rPr lang="en-US" altLang="en-US" sz="2200">
                <a:latin typeface="Crimson Text" panose="02000503000000000000" pitchFamily="2" charset="0"/>
                <a:ea typeface="Cambria" panose="02040503050406030204" pitchFamily="18" charset="0"/>
              </a:rPr>
              <a:t>for </a:t>
            </a:r>
            <a:r>
              <a:rPr lang="en-US" altLang="en-US" sz="2200" smtClean="0">
                <a:latin typeface="Crimson Text" panose="02000503000000000000" pitchFamily="2" charset="0"/>
                <a:ea typeface="Cambria" panose="02040503050406030204" pitchFamily="18" charset="0"/>
              </a:rPr>
              <a:t>May</a:t>
            </a:r>
            <a:r>
              <a:rPr lang="en-US" altLang="en-US" sz="2200" smtClean="0">
                <a:latin typeface="Crimson Text" panose="02000503000000000000" pitchFamily="2" charset="0"/>
                <a:ea typeface="Cambria" panose="02040503050406030204" pitchFamily="18" charset="0"/>
              </a:rPr>
              <a:t> </a:t>
            </a:r>
            <a:r>
              <a:rPr lang="en-US" altLang="en-US" sz="2200" dirty="0">
                <a:latin typeface="Crimson Text" panose="02000503000000000000" pitchFamily="2" charset="0"/>
                <a:ea typeface="Cambria" panose="02040503050406030204" pitchFamily="18" charset="0"/>
              </a:rPr>
              <a:t>2022.</a:t>
            </a:r>
            <a:endParaRPr lang="en-US" sz="2200" dirty="0">
              <a:latin typeface="Crimson Text" panose="02000503000000000000" pitchFamily="2" charset="0"/>
            </a:endParaRPr>
          </a:p>
        </p:txBody>
      </p:sp>
      <p:pic>
        <p:nvPicPr>
          <p:cNvPr id="13" name="Content Placeholder 12">
            <a:extLst>
              <a:ext uri="{FF2B5EF4-FFF2-40B4-BE49-F238E27FC236}">
                <a16:creationId xmlns:a16="http://schemas.microsoft.com/office/drawing/2014/main" xmlns="" id="{5F5EC1E3-4866-1402-4F86-360A919FBB21}"/>
              </a:ext>
            </a:extLst>
          </p:cNvPr>
          <p:cNvPicPr>
            <a:picLocks noGrp="1" noChangeAspect="1"/>
          </p:cNvPicPr>
          <p:nvPr>
            <p:ph idx="1"/>
          </p:nvPr>
        </p:nvPicPr>
        <p:blipFill rotWithShape="1">
          <a:blip r:embed="rId3"/>
          <a:srcRect t="2890" b="1576"/>
          <a:stretch/>
        </p:blipFill>
        <p:spPr>
          <a:xfrm>
            <a:off x="5421086" y="609077"/>
            <a:ext cx="6770915" cy="6248924"/>
          </a:xfrm>
        </p:spPr>
      </p:pic>
    </p:spTree>
    <p:extLst>
      <p:ext uri="{BB962C8B-B14F-4D97-AF65-F5344CB8AC3E}">
        <p14:creationId xmlns:p14="http://schemas.microsoft.com/office/powerpoint/2010/main" val="145207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2BE2375B-24CF-448E-8D00-543D32ED9E39}"/>
              </a:ext>
            </a:extLst>
          </p:cNvPr>
          <p:cNvSpPr txBox="1">
            <a:spLocks/>
          </p:cNvSpPr>
          <p:nvPr/>
        </p:nvSpPr>
        <p:spPr>
          <a:xfrm>
            <a:off x="0" y="180242"/>
            <a:ext cx="12191999"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In this release, we present:</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2" name="Slide Number Placeholder 1"/>
          <p:cNvSpPr>
            <a:spLocks noGrp="1"/>
          </p:cNvSpPr>
          <p:nvPr>
            <p:ph type="sldNum" sz="quarter" idx="12"/>
          </p:nvPr>
        </p:nvSpPr>
        <p:spPr>
          <a:xfrm>
            <a:off x="5716827" y="6326532"/>
            <a:ext cx="301488" cy="365125"/>
          </a:xfrm>
        </p:spPr>
        <p:txBody>
          <a:bodyPr/>
          <a:lstStyle/>
          <a:p>
            <a:fld id="{5A54F868-F828-472F-BCFA-81EF005179B6}" type="slidenum">
              <a:rPr lang="en-GB" sz="2800" smtClean="0">
                <a:solidFill>
                  <a:schemeClr val="bg1"/>
                </a:solidFill>
              </a:rPr>
              <a:t>1</a:t>
            </a:fld>
            <a:endParaRPr lang="en-GB" sz="2800" dirty="0">
              <a:solidFill>
                <a:schemeClr val="bg1"/>
              </a:solidFill>
            </a:endParaRPr>
          </a:p>
        </p:txBody>
      </p:sp>
      <p:sp>
        <p:nvSpPr>
          <p:cNvPr id="5" name="Content Placeholder 7">
            <a:extLst>
              <a:ext uri="{FF2B5EF4-FFF2-40B4-BE49-F238E27FC236}">
                <a16:creationId xmlns:a16="http://schemas.microsoft.com/office/drawing/2014/main" xmlns="" id="{85106E54-B1AF-1B48-80E5-D72DBEF83514}"/>
              </a:ext>
            </a:extLst>
          </p:cNvPr>
          <p:cNvSpPr txBox="1">
            <a:spLocks noChangeAspect="1"/>
          </p:cNvSpPr>
          <p:nvPr/>
        </p:nvSpPr>
        <p:spPr>
          <a:xfrm>
            <a:off x="190830" y="1026694"/>
            <a:ext cx="11654970" cy="49885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Definition and Measurement of Consumer Price Index (CPI) and Rate of Inflation </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CPI and Rate of Inflation for May 2022</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Dominant Divisions of Rate of Inflation for May 2022</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Disaggregation of Rate of Inflation for May 2022</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Highlights of CPI and Rate of Inflation for May 2022</a:t>
            </a:r>
          </a:p>
          <a:p>
            <a:pPr marL="0" indent="0">
              <a:lnSpc>
                <a:spcPct val="100000"/>
              </a:lnSpc>
              <a:spcBef>
                <a:spcPts val="0"/>
              </a:spcBef>
              <a:spcAft>
                <a:spcPts val="600"/>
              </a:spcAft>
              <a:buNone/>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600"/>
              </a:spcAft>
              <a:buNone/>
            </a:pPr>
            <a:endParaRPr lang="en-CA" dirty="0">
              <a:latin typeface="Raleway" panose="020B05030301010600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75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FB51F91-1B18-4F31-A6D5-CD29785F04F1}"/>
              </a:ext>
            </a:extLst>
          </p:cNvPr>
          <p:cNvSpPr txBox="1">
            <a:spLocks/>
          </p:cNvSpPr>
          <p:nvPr/>
        </p:nvSpPr>
        <p:spPr>
          <a:xfrm>
            <a:off x="838199" y="681037"/>
            <a:ext cx="11096501" cy="18602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pc="-50" dirty="0">
                <a:solidFill>
                  <a:srgbClr val="382873"/>
                </a:solidFill>
                <a:latin typeface="Crimson Text" panose="02000503000000000000" pitchFamily="2" charset="0"/>
                <a:ea typeface="Cambria" panose="02040503050406030204" pitchFamily="18" charset="0"/>
                <a:cs typeface="Arial Rounded MT Bold" charset="0"/>
              </a:rPr>
              <a:t>End of Press Release for</a:t>
            </a:r>
            <a:br>
              <a:rPr lang="en-US" sz="4800" spc="-50" dirty="0">
                <a:solidFill>
                  <a:srgbClr val="382873"/>
                </a:solidFill>
                <a:latin typeface="Crimson Text" panose="02000503000000000000" pitchFamily="2" charset="0"/>
                <a:ea typeface="Cambria" panose="02040503050406030204" pitchFamily="18" charset="0"/>
                <a:cs typeface="Arial Rounded MT Bold" charset="0"/>
              </a:rPr>
            </a:br>
            <a:r>
              <a:rPr lang="en-US" sz="4800" spc="-50" dirty="0">
                <a:solidFill>
                  <a:srgbClr val="382873"/>
                </a:solidFill>
                <a:latin typeface="Crimson Text" panose="02000503000000000000" pitchFamily="2" charset="0"/>
                <a:ea typeface="Cambria" panose="02040503050406030204" pitchFamily="18" charset="0"/>
                <a:cs typeface="Arial Rounded MT Bold" charset="0"/>
              </a:rPr>
              <a:t> May 2022 Consumer Price Index </a:t>
            </a:r>
            <a:endParaRPr lang="en-CA" dirty="0">
              <a:solidFill>
                <a:srgbClr val="382873"/>
              </a:solidFill>
              <a:latin typeface="Crimson Text" panose="02000503000000000000" pitchFamily="2" charset="0"/>
              <a:ea typeface="Cambria" panose="02040503050406030204" pitchFamily="18" charset="0"/>
            </a:endParaRPr>
          </a:p>
        </p:txBody>
      </p:sp>
      <p:sp>
        <p:nvSpPr>
          <p:cNvPr id="4" name="Content Placeholder 2">
            <a:extLst>
              <a:ext uri="{FF2B5EF4-FFF2-40B4-BE49-F238E27FC236}">
                <a16:creationId xmlns:a16="http://schemas.microsoft.com/office/drawing/2014/main" xmlns="" id="{FD7F6C23-7A40-42A4-8230-EB168C2258DB}"/>
              </a:ext>
            </a:extLst>
          </p:cNvPr>
          <p:cNvSpPr txBox="1">
            <a:spLocks/>
          </p:cNvSpPr>
          <p:nvPr/>
        </p:nvSpPr>
        <p:spPr>
          <a:xfrm>
            <a:off x="0" y="2942699"/>
            <a:ext cx="12191999" cy="32342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For enquiries, please contact:</a:t>
            </a:r>
          </a:p>
          <a:p>
            <a:pPr marL="0" indent="0" algn="ctr" defTabSz="457200">
              <a:lnSpc>
                <a:spcPct val="100000"/>
              </a:lnSpc>
              <a:spcBef>
                <a:spcPts val="0"/>
              </a:spcBef>
              <a:buNone/>
            </a:pPr>
            <a:r>
              <a:rPr lang="en-GB" sz="3200" dirty="0">
                <a:latin typeface="Raleway" panose="020B0503030101060003" pitchFamily="34" charset="0"/>
                <a:ea typeface="Gill Sans" charset="0"/>
                <a:cs typeface="Gill Sans" charset="0"/>
                <a:hlinkClick r:id="rId3"/>
              </a:rPr>
              <a:t>https://statsghana.gov.gh/gssmain/fileUpload/Price%20Indices/CPI_Technical_Guide_v5_Published_14102020.pdf</a:t>
            </a:r>
            <a:endParaRPr lang="en-US" sz="3200" i="1" dirty="0">
              <a:latin typeface="Raleway" panose="020B0503030101060003" pitchFamily="34" charset="0"/>
              <a:ea typeface="Arial Rounded MT Bold" charset="0"/>
              <a:cs typeface="Arial Rounded MT Bold" charset="0"/>
            </a:endParaRPr>
          </a:p>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Mr. John F.K. </a:t>
            </a:r>
            <a:r>
              <a:rPr lang="en-US" sz="3200" i="1" dirty="0" err="1">
                <a:latin typeface="Raleway" panose="020B0503030101060003" pitchFamily="34" charset="0"/>
                <a:ea typeface="Arial Rounded MT Bold" charset="0"/>
                <a:cs typeface="Arial Rounded MT Bold" charset="0"/>
              </a:rPr>
              <a:t>Agyaho</a:t>
            </a:r>
            <a:r>
              <a:rPr lang="en-US" sz="3200" i="1" dirty="0">
                <a:latin typeface="Raleway" panose="020B0503030101060003" pitchFamily="34" charset="0"/>
                <a:ea typeface="Arial Rounded MT Bold" charset="0"/>
                <a:cs typeface="Arial Rounded MT Bold" charset="0"/>
              </a:rPr>
              <a:t> </a:t>
            </a:r>
          </a:p>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(Head, Price Statistics, GSS)</a:t>
            </a:r>
          </a:p>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john.agyaho@statsghana.gov.gh</a:t>
            </a:r>
          </a:p>
          <a:p>
            <a:endParaRPr lang="en-CA" dirty="0">
              <a:latin typeface="Raleway" panose="020B0503030101060003" pitchFamily="34" charset="0"/>
            </a:endParaRPr>
          </a:p>
        </p:txBody>
      </p:sp>
      <p:sp>
        <p:nvSpPr>
          <p:cNvPr id="2" name="Slide Number Placeholder 1"/>
          <p:cNvSpPr>
            <a:spLocks noGrp="1"/>
          </p:cNvSpPr>
          <p:nvPr>
            <p:ph type="sldNum" sz="quarter" idx="12"/>
          </p:nvPr>
        </p:nvSpPr>
        <p:spPr/>
        <p:txBody>
          <a:bodyPr/>
          <a:lstStyle/>
          <a:p>
            <a:fld id="{5A54F868-F828-472F-BCFA-81EF005179B6}" type="slidenum">
              <a:rPr lang="en-GB" smtClean="0"/>
              <a:t>19</a:t>
            </a:fld>
            <a:endParaRPr lang="en-GB"/>
          </a:p>
        </p:txBody>
      </p:sp>
    </p:spTree>
    <p:extLst>
      <p:ext uri="{BB962C8B-B14F-4D97-AF65-F5344CB8AC3E}">
        <p14:creationId xmlns:p14="http://schemas.microsoft.com/office/powerpoint/2010/main" val="45824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xmlns="" id="{9AEFC2FD-18C4-4E07-B081-D010A5EA50EB}"/>
              </a:ext>
            </a:extLst>
          </p:cNvPr>
          <p:cNvSpPr txBox="1"/>
          <p:nvPr/>
        </p:nvSpPr>
        <p:spPr>
          <a:xfrm>
            <a:off x="2705100" y="3429000"/>
            <a:ext cx="6781800" cy="3693319"/>
          </a:xfrm>
          <a:prstGeom prst="rect">
            <a:avLst/>
          </a:prstGeom>
          <a:noFill/>
        </p:spPr>
        <p:txBody>
          <a:bodyPr wrap="square" rtlCol="0">
            <a:spAutoFit/>
          </a:bodyPr>
          <a:lstStyle/>
          <a:p>
            <a:pPr algn="ctr"/>
            <a:r>
              <a:rPr lang="en-US" sz="5400" b="1" dirty="0">
                <a:solidFill>
                  <a:srgbClr val="FCD116"/>
                </a:solidFill>
                <a:latin typeface="Raleway" panose="020B0503030101060003" pitchFamily="34" charset="0"/>
                <a:ea typeface="American Typewriter" charset="0"/>
                <a:cs typeface="American Typewriter" charset="0"/>
              </a:rPr>
              <a:t>Consumer Price Index and Inflation</a:t>
            </a:r>
          </a:p>
          <a:p>
            <a:pPr algn="ctr"/>
            <a:endParaRPr lang="en-US" sz="5400" b="1" dirty="0">
              <a:solidFill>
                <a:srgbClr val="FCD116"/>
              </a:solidFill>
              <a:latin typeface="AkkoW01-Regular" panose="020B0503060303060303" pitchFamily="34" charset="0"/>
              <a:ea typeface="American Typewriter" charset="0"/>
              <a:cs typeface="American Typewriter" charset="0"/>
            </a:endParaRPr>
          </a:p>
          <a:p>
            <a:pPr algn="ctr"/>
            <a:r>
              <a:rPr lang="en-US" sz="3600" b="1" dirty="0">
                <a:solidFill>
                  <a:srgbClr val="FCD116"/>
                </a:solidFill>
                <a:latin typeface="Raleway" panose="020B0503030101060003" pitchFamily="34" charset="0"/>
                <a:ea typeface="American Typewriter" charset="0"/>
                <a:cs typeface="American Typewriter" charset="0"/>
              </a:rPr>
              <a:t>May 2022</a:t>
            </a:r>
            <a:br>
              <a:rPr lang="en-US" sz="3600" b="1" dirty="0">
                <a:solidFill>
                  <a:srgbClr val="FCD116"/>
                </a:solidFill>
                <a:latin typeface="Raleway" panose="020B0503030101060003" pitchFamily="34" charset="0"/>
                <a:ea typeface="American Typewriter" charset="0"/>
                <a:cs typeface="American Typewriter" charset="0"/>
              </a:rPr>
            </a:br>
            <a:endParaRPr lang="en-GB" sz="3600" dirty="0">
              <a:solidFill>
                <a:srgbClr val="FCD116"/>
              </a:solidFill>
              <a:latin typeface="Raleway" panose="020B0503030101060003" pitchFamily="34" charset="0"/>
            </a:endParaRPr>
          </a:p>
        </p:txBody>
      </p:sp>
    </p:spTree>
    <p:extLst>
      <p:ext uri="{BB962C8B-B14F-4D97-AF65-F5344CB8AC3E}">
        <p14:creationId xmlns:p14="http://schemas.microsoft.com/office/powerpoint/2010/main" val="342177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xmlns="" id="{2F2FABC4-F1AE-43B8-8B1D-F9A2F7BCAF0D}"/>
              </a:ext>
            </a:extLst>
          </p:cNvPr>
          <p:cNvSpPr txBox="1">
            <a:spLocks/>
          </p:cNvSpPr>
          <p:nvPr/>
        </p:nvSpPr>
        <p:spPr>
          <a:xfrm>
            <a:off x="360000" y="720000"/>
            <a:ext cx="11654971" cy="5130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measures changes in the price of a fixed basket of goods and services purchased  by households</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The assumption is that the basket is purchased each month, hence as price changes each month, the total price of the basket will also change</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The rate of inflation is the relative change in CPI between periods </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Inflation is reported year-on-year (annual inflation) and month-on-month (monthly inflation), and granulated to determine regional and commodity type and source of inflation</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CA" dirty="0">
                <a:latin typeface="Raleway" panose="020B0503030101060003" pitchFamily="34" charset="0"/>
              </a:rPr>
              <a:t>2</a:t>
            </a:r>
          </a:p>
        </p:txBody>
      </p:sp>
      <p:sp>
        <p:nvSpPr>
          <p:cNvPr id="7" name="Title 1">
            <a:extLst>
              <a:ext uri="{FF2B5EF4-FFF2-40B4-BE49-F238E27FC236}">
                <a16:creationId xmlns:a16="http://schemas.microsoft.com/office/drawing/2014/main" xmlns="" id="{2F097BDE-1657-4924-B66A-30509376C97D}"/>
              </a:ext>
            </a:extLst>
          </p:cNvPr>
          <p:cNvSpPr txBox="1">
            <a:spLocks/>
          </p:cNvSpPr>
          <p:nvPr/>
        </p:nvSpPr>
        <p:spPr>
          <a:xfrm>
            <a:off x="-16043" y="83748"/>
            <a:ext cx="12336379"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Definition and measurement of CPI and rate of inflation (1/3)</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6" name="Slide Number Placeholder 1">
            <a:extLst>
              <a:ext uri="{FF2B5EF4-FFF2-40B4-BE49-F238E27FC236}">
                <a16:creationId xmlns:a16="http://schemas.microsoft.com/office/drawing/2014/main" xmlns="" id="{50FFF335-E28D-4867-A4F6-85C7825B97E4}"/>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2</a:t>
            </a:fld>
            <a:endParaRPr lang="en-GB" sz="1600" dirty="0">
              <a:solidFill>
                <a:schemeClr val="bg1"/>
              </a:solidFill>
            </a:endParaRPr>
          </a:p>
        </p:txBody>
      </p:sp>
    </p:spTree>
    <p:extLst>
      <p:ext uri="{BB962C8B-B14F-4D97-AF65-F5344CB8AC3E}">
        <p14:creationId xmlns:p14="http://schemas.microsoft.com/office/powerpoint/2010/main" val="351952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xmlns="" id="{8D25F178-B801-41DD-B6AD-53A9E429CF0B}"/>
              </a:ext>
            </a:extLst>
          </p:cNvPr>
          <p:cNvSpPr txBox="1">
            <a:spLocks/>
          </p:cNvSpPr>
          <p:nvPr/>
        </p:nvSpPr>
        <p:spPr>
          <a:xfrm>
            <a:off x="360000" y="720000"/>
            <a:ext cx="11654971" cy="5130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does not measure price levels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is a price perspective </a:t>
            </a:r>
            <a:r>
              <a:rPr lang="en-GB">
                <a:latin typeface="Raleway" panose="020B0503030101060003" pitchFamily="34" charset="0"/>
                <a:ea typeface="Calibri" panose="020F0502020204030204" pitchFamily="34" charset="0"/>
                <a:cs typeface="Times New Roman" panose="02020603050405020304" pitchFamily="18" charset="0"/>
              </a:rPr>
              <a:t>measure and </a:t>
            </a:r>
            <a:r>
              <a:rPr lang="en-GB" dirty="0">
                <a:latin typeface="Raleway" panose="020B0503030101060003" pitchFamily="34" charset="0"/>
                <a:ea typeface="Calibri" panose="020F0502020204030204" pitchFamily="34" charset="0"/>
                <a:cs typeface="Times New Roman" panose="02020603050405020304" pitchFamily="18" charset="0"/>
              </a:rPr>
              <a:t>cost-of-living index is an expenditure oriented measure </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Data (market readings) are captured monthly</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Key variables are prices, quantities and expenditure weights of items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 reference year is 2018 (2018 = 100)</a:t>
            </a:r>
          </a:p>
          <a:p>
            <a:pPr marL="0" indent="0">
              <a:lnSpc>
                <a:spcPct val="100000"/>
              </a:lnSpc>
              <a:spcBef>
                <a:spcPts val="0"/>
              </a:spcBef>
              <a:spcAft>
                <a:spcPts val="600"/>
              </a:spcAft>
              <a:buNone/>
            </a:pPr>
            <a:endParaRPr lang="en-CA" dirty="0">
              <a:latin typeface="Raleway" panose="020B0503030101060003" pitchFamily="34" charset="0"/>
            </a:endParaRPr>
          </a:p>
        </p:txBody>
      </p:sp>
      <p:sp>
        <p:nvSpPr>
          <p:cNvPr id="6" name="Title 1">
            <a:extLst>
              <a:ext uri="{FF2B5EF4-FFF2-40B4-BE49-F238E27FC236}">
                <a16:creationId xmlns:a16="http://schemas.microsoft.com/office/drawing/2014/main" xmlns="" id="{0F5C2A25-C177-4506-A280-84C17E6705B8}"/>
              </a:ext>
            </a:extLst>
          </p:cNvPr>
          <p:cNvSpPr txBox="1">
            <a:spLocks/>
          </p:cNvSpPr>
          <p:nvPr/>
        </p:nvSpPr>
        <p:spPr>
          <a:xfrm>
            <a:off x="-112294" y="51664"/>
            <a:ext cx="12384504"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Definition and measurement of CPI and rate of inflation (2/3)</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7" name="Slide Number Placeholder 1">
            <a:extLst>
              <a:ext uri="{FF2B5EF4-FFF2-40B4-BE49-F238E27FC236}">
                <a16:creationId xmlns:a16="http://schemas.microsoft.com/office/drawing/2014/main" xmlns="" id="{CF864FAA-2878-441F-AC26-19F4B486565B}"/>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3</a:t>
            </a:fld>
            <a:endParaRPr lang="en-GB" sz="1600" dirty="0">
              <a:solidFill>
                <a:schemeClr val="bg1"/>
              </a:solidFill>
            </a:endParaRPr>
          </a:p>
        </p:txBody>
      </p:sp>
    </p:spTree>
    <p:extLst>
      <p:ext uri="{BB962C8B-B14F-4D97-AF65-F5344CB8AC3E}">
        <p14:creationId xmlns:p14="http://schemas.microsoft.com/office/powerpoint/2010/main" val="3393179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xmlns="" id="{8D25F178-B801-41DD-B6AD-53A9E429CF0B}"/>
              </a:ext>
            </a:extLst>
          </p:cNvPr>
          <p:cNvSpPr txBox="1">
            <a:spLocks/>
          </p:cNvSpPr>
          <p:nvPr/>
        </p:nvSpPr>
        <p:spPr>
          <a:xfrm>
            <a:off x="360000" y="720000"/>
            <a:ext cx="11654971" cy="5130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600"/>
              </a:spcAft>
              <a:buNone/>
            </a:pPr>
            <a:endParaRPr lang="en-CA" dirty="0"/>
          </a:p>
        </p:txBody>
      </p:sp>
      <p:sp>
        <p:nvSpPr>
          <p:cNvPr id="6" name="Title 1">
            <a:extLst>
              <a:ext uri="{FF2B5EF4-FFF2-40B4-BE49-F238E27FC236}">
                <a16:creationId xmlns:a16="http://schemas.microsoft.com/office/drawing/2014/main" xmlns="" id="{0F5C2A25-C177-4506-A280-84C17E6705B8}"/>
              </a:ext>
            </a:extLst>
          </p:cNvPr>
          <p:cNvSpPr txBox="1">
            <a:spLocks/>
          </p:cNvSpPr>
          <p:nvPr/>
        </p:nvSpPr>
        <p:spPr>
          <a:xfrm>
            <a:off x="-112295" y="45798"/>
            <a:ext cx="12368463"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Definition and measurement of CPI and rate of inflation (3/3)</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7" name="Slide Number Placeholder 1">
            <a:extLst>
              <a:ext uri="{FF2B5EF4-FFF2-40B4-BE49-F238E27FC236}">
                <a16:creationId xmlns:a16="http://schemas.microsoft.com/office/drawing/2014/main" xmlns="" id="{CF864FAA-2878-441F-AC26-19F4B486565B}"/>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4</a:t>
            </a:fld>
            <a:endParaRPr lang="en-GB" sz="1600" dirty="0">
              <a:solidFill>
                <a:schemeClr val="bg1"/>
              </a:solidFill>
            </a:endParaRPr>
          </a:p>
        </p:txBody>
      </p:sp>
      <p:sp>
        <p:nvSpPr>
          <p:cNvPr id="9" name="Content Placeholder 7">
            <a:extLst>
              <a:ext uri="{FF2B5EF4-FFF2-40B4-BE49-F238E27FC236}">
                <a16:creationId xmlns:a16="http://schemas.microsoft.com/office/drawing/2014/main" xmlns="" id="{5D94035F-89F2-2C41-9052-87C92D4E237F}"/>
              </a:ext>
            </a:extLst>
          </p:cNvPr>
          <p:cNvSpPr txBox="1">
            <a:spLocks/>
          </p:cNvSpPr>
          <p:nvPr/>
        </p:nvSpPr>
        <p:spPr>
          <a:xfrm>
            <a:off x="177029" y="577872"/>
            <a:ext cx="11837942" cy="5415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Prices are collected for approximately 39,500 products every month.</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 collection is done in 44 markets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Prices are collected from 7,726 outlets.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Products are ordered in a hierarchy of 13 Divisions, 44 Groups, 98 Classes, 156 Subclasses and 307 Items.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CA" dirty="0">
                <a:latin typeface="Raleway" panose="020B0503030101060003" pitchFamily="34" charset="0"/>
              </a:rPr>
              <a:t>Every Item can only be part of one Subclass, and every Subclass can only be part of one Class, etc. </a:t>
            </a:r>
          </a:p>
        </p:txBody>
      </p:sp>
    </p:spTree>
    <p:extLst>
      <p:ext uri="{BB962C8B-B14F-4D97-AF65-F5344CB8AC3E}">
        <p14:creationId xmlns:p14="http://schemas.microsoft.com/office/powerpoint/2010/main" val="246339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xmlns="" id="{096C1948-B6E3-4124-A40D-7CD426164284}"/>
              </a:ext>
            </a:extLst>
          </p:cNvPr>
          <p:cNvSpPr txBox="1">
            <a:spLocks/>
          </p:cNvSpPr>
          <p:nvPr/>
        </p:nvSpPr>
        <p:spPr>
          <a:xfrm>
            <a:off x="0" y="556710"/>
            <a:ext cx="5934075" cy="540258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for </a:t>
            </a:r>
            <a:r>
              <a:rPr lang="en-CA" dirty="0">
                <a:latin typeface="Raleway" panose="020B0503030101060003" pitchFamily="34" charset="0"/>
                <a:ea typeface="Calibri" panose="020F0502020204030204" pitchFamily="34" charset="0"/>
                <a:cs typeface="Times New Roman" panose="02020603050405020304" pitchFamily="18" charset="0"/>
              </a:rPr>
              <a:t>May 2022 </a:t>
            </a:r>
            <a:r>
              <a:rPr lang="en-GB" dirty="0">
                <a:latin typeface="Raleway" panose="020B0503030101060003" pitchFamily="34" charset="0"/>
                <a:ea typeface="Calibri" panose="020F0502020204030204" pitchFamily="34" charset="0"/>
                <a:cs typeface="Times New Roman" panose="02020603050405020304" pitchFamily="18" charset="0"/>
              </a:rPr>
              <a:t>was </a:t>
            </a:r>
            <a:r>
              <a:rPr lang="en-GB" dirty="0">
                <a:latin typeface="Raleway" panose="020B0503030101060003" pitchFamily="34" charset="0"/>
              </a:rPr>
              <a:t>162.8 </a:t>
            </a:r>
            <a:r>
              <a:rPr lang="en-GB" dirty="0">
                <a:latin typeface="Raleway" panose="020B0503030101060003" pitchFamily="34" charset="0"/>
                <a:ea typeface="Calibri" panose="020F0502020204030204" pitchFamily="34" charset="0"/>
                <a:cs typeface="Times New Roman" panose="02020603050405020304" pitchFamily="18" charset="0"/>
              </a:rPr>
              <a:t>relative to </a:t>
            </a:r>
            <a:r>
              <a:rPr lang="en-GB" dirty="0">
                <a:latin typeface="Raleway" panose="020B0503030101060003" pitchFamily="34" charset="0"/>
              </a:rPr>
              <a:t>127.6</a:t>
            </a:r>
            <a:r>
              <a:rPr lang="en-GB" dirty="0">
                <a:latin typeface="Raleway" panose="020B0503030101060003" pitchFamily="34" charset="0"/>
                <a:ea typeface="Calibri" panose="020F0502020204030204" pitchFamily="34" charset="0"/>
                <a:cs typeface="Times New Roman" panose="02020603050405020304" pitchFamily="18" charset="0"/>
              </a:rPr>
              <a:t> in May 2021</a:t>
            </a:r>
          </a:p>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Year-on-year inflation rate for </a:t>
            </a:r>
            <a:r>
              <a:rPr lang="en-CA" dirty="0">
                <a:latin typeface="Raleway" panose="020B0503030101060003" pitchFamily="34" charset="0"/>
                <a:ea typeface="Calibri" panose="020F0502020204030204" pitchFamily="34" charset="0"/>
                <a:cs typeface="Times New Roman" panose="02020603050405020304" pitchFamily="18" charset="0"/>
              </a:rPr>
              <a:t>May 2022</a:t>
            </a:r>
            <a:r>
              <a:rPr lang="en-GB" dirty="0">
                <a:latin typeface="Raleway" panose="020B0503030101060003" pitchFamily="34" charset="0"/>
                <a:ea typeface="Calibri" panose="020F0502020204030204" pitchFamily="34" charset="0"/>
                <a:cs typeface="Times New Roman" panose="02020603050405020304" pitchFamily="18" charset="0"/>
              </a:rPr>
              <a:t> was 27.6%</a:t>
            </a:r>
          </a:p>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This means that in the month of </a:t>
            </a:r>
            <a:r>
              <a:rPr lang="en-CA" dirty="0">
                <a:latin typeface="Raleway" panose="020B0503030101060003" pitchFamily="34" charset="0"/>
                <a:ea typeface="Calibri" panose="020F0502020204030204" pitchFamily="34" charset="0"/>
                <a:cs typeface="Times New Roman" panose="02020603050405020304" pitchFamily="18" charset="0"/>
              </a:rPr>
              <a:t>May 2022</a:t>
            </a:r>
            <a:r>
              <a:rPr lang="en-GB" dirty="0">
                <a:latin typeface="Raleway" panose="020B0503030101060003" pitchFamily="34" charset="0"/>
                <a:ea typeface="Calibri" panose="020F0502020204030204" pitchFamily="34" charset="0"/>
                <a:cs typeface="Times New Roman" panose="02020603050405020304" pitchFamily="18" charset="0"/>
              </a:rPr>
              <a:t> the general price level was 27.6% higher than </a:t>
            </a:r>
            <a:r>
              <a:rPr lang="en-CA" dirty="0">
                <a:latin typeface="Raleway" panose="020B0503030101060003" pitchFamily="34" charset="0"/>
                <a:ea typeface="Calibri" panose="020F0502020204030204" pitchFamily="34" charset="0"/>
                <a:cs typeface="Times New Roman" panose="02020603050405020304" pitchFamily="18" charset="0"/>
              </a:rPr>
              <a:t>May</a:t>
            </a:r>
            <a:r>
              <a:rPr lang="en-GB" dirty="0">
                <a:latin typeface="Raleway" panose="020B0503030101060003" pitchFamily="34" charset="0"/>
                <a:ea typeface="Calibri" panose="020F0502020204030204" pitchFamily="34" charset="0"/>
                <a:cs typeface="Times New Roman" panose="02020603050405020304" pitchFamily="18" charset="0"/>
              </a:rPr>
              <a:t> 2021</a:t>
            </a: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Month-on-month inflation between April</a:t>
            </a:r>
            <a:r>
              <a:rPr lang="en-CA" dirty="0">
                <a:latin typeface="Raleway" panose="020B0503030101060003" pitchFamily="34" charset="0"/>
                <a:ea typeface="Calibri" panose="020F0502020204030204" pitchFamily="34" charset="0"/>
                <a:cs typeface="Times New Roman" panose="02020603050405020304" pitchFamily="18" charset="0"/>
              </a:rPr>
              <a:t> </a:t>
            </a:r>
            <a:r>
              <a:rPr lang="en-GB" dirty="0">
                <a:latin typeface="Raleway" panose="020B0503030101060003" pitchFamily="34" charset="0"/>
                <a:ea typeface="Calibri" panose="020F0502020204030204" pitchFamily="34" charset="0"/>
                <a:cs typeface="Times New Roman" panose="02020603050405020304" pitchFamily="18" charset="0"/>
              </a:rPr>
              <a:t>2022 and </a:t>
            </a:r>
            <a:r>
              <a:rPr lang="en-CA" dirty="0">
                <a:latin typeface="Raleway" panose="020B0503030101060003" pitchFamily="34" charset="0"/>
                <a:ea typeface="Calibri" panose="020F0502020204030204" pitchFamily="34" charset="0"/>
                <a:cs typeface="Times New Roman" panose="02020603050405020304" pitchFamily="18" charset="0"/>
              </a:rPr>
              <a:t>May 2022</a:t>
            </a:r>
            <a:r>
              <a:rPr lang="en-GB" dirty="0">
                <a:latin typeface="Raleway" panose="020B0503030101060003" pitchFamily="34" charset="0"/>
                <a:ea typeface="Calibri" panose="020F0502020204030204" pitchFamily="34" charset="0"/>
                <a:cs typeface="Times New Roman" panose="02020603050405020304" pitchFamily="18" charset="0"/>
              </a:rPr>
              <a:t> was 4.1%</a:t>
            </a:r>
          </a:p>
          <a:p>
            <a:pPr marL="180000" indent="-180000">
              <a:lnSpc>
                <a:spcPct val="100000"/>
              </a:lnSpc>
              <a:spcBef>
                <a:spcPts val="0"/>
              </a:spcBef>
              <a:spcAft>
                <a:spcPts val="600"/>
              </a:spcAft>
              <a:buSzPct val="100000"/>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SzPct val="100000"/>
              <a:buNone/>
            </a:pPr>
            <a:endParaRPr lang="en-GB" dirty="0">
              <a:latin typeface="Raleway" panose="020B0503030101060003"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xmlns="" id="{18E2DD09-FAC0-4177-BFF6-01F9E41269D3}"/>
              </a:ext>
            </a:extLst>
          </p:cNvPr>
          <p:cNvSpPr txBox="1">
            <a:spLocks/>
          </p:cNvSpPr>
          <p:nvPr/>
        </p:nvSpPr>
        <p:spPr>
          <a:xfrm>
            <a:off x="114300" y="60589"/>
            <a:ext cx="11952514" cy="4961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Consumer Price Index and Rate of Inflation for May. 2022 </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5" name="Slide Number Placeholder 1">
            <a:extLst>
              <a:ext uri="{FF2B5EF4-FFF2-40B4-BE49-F238E27FC236}">
                <a16:creationId xmlns:a16="http://schemas.microsoft.com/office/drawing/2014/main" xmlns="" id="{2BA2A0BC-9F3D-4EC4-AADD-8F44CA5B94C4}"/>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5</a:t>
            </a:fld>
            <a:endParaRPr lang="en-GB" sz="1600" dirty="0">
              <a:solidFill>
                <a:schemeClr val="bg1"/>
              </a:solidFill>
            </a:endParaRPr>
          </a:p>
        </p:txBody>
      </p:sp>
      <p:graphicFrame>
        <p:nvGraphicFramePr>
          <p:cNvPr id="2" name="Tabel 2">
            <a:extLst>
              <a:ext uri="{FF2B5EF4-FFF2-40B4-BE49-F238E27FC236}">
                <a16:creationId xmlns:a16="http://schemas.microsoft.com/office/drawing/2014/main" xmlns="" id="{5ACB3FC8-9940-4A17-9260-ED6E334F3AFB}"/>
              </a:ext>
            </a:extLst>
          </p:cNvPr>
          <p:cNvGraphicFramePr>
            <a:graphicFrameLocks noGrp="1"/>
          </p:cNvGraphicFramePr>
          <p:nvPr>
            <p:extLst>
              <p:ext uri="{D42A27DB-BD31-4B8C-83A1-F6EECF244321}">
                <p14:modId xmlns:p14="http://schemas.microsoft.com/office/powerpoint/2010/main" val="3460535971"/>
              </p:ext>
            </p:extLst>
          </p:nvPr>
        </p:nvGraphicFramePr>
        <p:xfrm>
          <a:off x="5934075" y="544458"/>
          <a:ext cx="6257925" cy="5402580"/>
        </p:xfrm>
        <a:graphic>
          <a:graphicData uri="http://schemas.openxmlformats.org/drawingml/2006/table">
            <a:tbl>
              <a:tblPr firstRow="1" bandRow="1">
                <a:tableStyleId>{9D7B26C5-4107-4FEC-AEDC-1716B250A1EF}</a:tableStyleId>
              </a:tblPr>
              <a:tblGrid>
                <a:gridCol w="1552575">
                  <a:extLst>
                    <a:ext uri="{9D8B030D-6E8A-4147-A177-3AD203B41FA5}">
                      <a16:colId xmlns:a16="http://schemas.microsoft.com/office/drawing/2014/main" xmlns="" val="522950016"/>
                    </a:ext>
                  </a:extLst>
                </a:gridCol>
                <a:gridCol w="857250">
                  <a:extLst>
                    <a:ext uri="{9D8B030D-6E8A-4147-A177-3AD203B41FA5}">
                      <a16:colId xmlns:a16="http://schemas.microsoft.com/office/drawing/2014/main" xmlns="" val="1470632881"/>
                    </a:ext>
                  </a:extLst>
                </a:gridCol>
                <a:gridCol w="1114425">
                  <a:extLst>
                    <a:ext uri="{9D8B030D-6E8A-4147-A177-3AD203B41FA5}">
                      <a16:colId xmlns:a16="http://schemas.microsoft.com/office/drawing/2014/main" xmlns="" val="1675499476"/>
                    </a:ext>
                  </a:extLst>
                </a:gridCol>
                <a:gridCol w="895350">
                  <a:extLst>
                    <a:ext uri="{9D8B030D-6E8A-4147-A177-3AD203B41FA5}">
                      <a16:colId xmlns:a16="http://schemas.microsoft.com/office/drawing/2014/main" xmlns="" val="2792580663"/>
                    </a:ext>
                  </a:extLst>
                </a:gridCol>
                <a:gridCol w="1838325">
                  <a:extLst>
                    <a:ext uri="{9D8B030D-6E8A-4147-A177-3AD203B41FA5}">
                      <a16:colId xmlns:a16="http://schemas.microsoft.com/office/drawing/2014/main" xmlns="" val="1741316628"/>
                    </a:ext>
                  </a:extLst>
                </a:gridCol>
              </a:tblGrid>
              <a:tr h="350671">
                <a:tc rowSpan="2">
                  <a:txBody>
                    <a:bodyPr/>
                    <a:lstStyle/>
                    <a:p>
                      <a:r>
                        <a:rPr lang="en-GB" sz="1850" dirty="0">
                          <a:latin typeface="Raleway" panose="020B0503030101060003" pitchFamily="34" charset="0"/>
                        </a:rPr>
                        <a:t>Month</a:t>
                      </a:r>
                    </a:p>
                  </a:txBody>
                  <a:tcPr/>
                </a:tc>
                <a:tc rowSpan="2">
                  <a:txBody>
                    <a:bodyPr/>
                    <a:lstStyle/>
                    <a:p>
                      <a:r>
                        <a:rPr lang="en-GB" sz="1850" dirty="0">
                          <a:latin typeface="Raleway" panose="020B0503030101060003" pitchFamily="34" charset="0"/>
                        </a:rPr>
                        <a:t>CPI</a:t>
                      </a:r>
                    </a:p>
                  </a:txBody>
                  <a:tcPr/>
                </a:tc>
                <a:tc gridSpan="2">
                  <a:txBody>
                    <a:bodyPr/>
                    <a:lstStyle/>
                    <a:p>
                      <a:pPr algn="ctr"/>
                      <a:r>
                        <a:rPr lang="en-GB" sz="1850" dirty="0">
                          <a:latin typeface="Raleway" panose="020B0503030101060003" pitchFamily="34" charset="0"/>
                        </a:rPr>
                        <a:t>Inflation</a:t>
                      </a:r>
                    </a:p>
                  </a:txBody>
                  <a:tcPr>
                    <a:lnB w="12700" cap="flat" cmpd="sng" algn="ctr">
                      <a:noFill/>
                      <a:prstDash val="solid"/>
                      <a:round/>
                      <a:headEnd type="none" w="med" len="med"/>
                      <a:tailEnd type="none" w="med" len="med"/>
                    </a:lnB>
                  </a:tcPr>
                </a:tc>
                <a:tc hMerge="1">
                  <a:txBody>
                    <a:bodyPr/>
                    <a:lstStyle/>
                    <a:p>
                      <a:endParaRPr lang="en-GB" sz="2000" dirty="0">
                        <a:latin typeface="AkkoW01-Regular" panose="020B0503060303060303" pitchFamily="34" charset="0"/>
                      </a:endParaRPr>
                    </a:p>
                  </a:txBody>
                  <a:tcPr>
                    <a:lnB w="12700" cap="flat" cmpd="sng" algn="ctr">
                      <a:noFill/>
                      <a:prstDash val="solid"/>
                      <a:round/>
                      <a:headEnd type="none" w="med" len="med"/>
                      <a:tailEnd type="none" w="med" len="med"/>
                    </a:lnB>
                  </a:tcPr>
                </a:tc>
                <a:tc rowSpan="2">
                  <a:txBody>
                    <a:bodyPr/>
                    <a:lstStyle/>
                    <a:p>
                      <a:r>
                        <a:rPr lang="en-GB" sz="1600" dirty="0">
                          <a:latin typeface="Raleway" panose="020B0503030101060003" pitchFamily="34" charset="0"/>
                        </a:rPr>
                        <a:t>Quarterly</a:t>
                      </a:r>
                    </a:p>
                    <a:p>
                      <a:r>
                        <a:rPr lang="en-GB" sz="1600" dirty="0">
                          <a:latin typeface="Raleway" panose="020B0503030101060003" pitchFamily="34" charset="0"/>
                        </a:rPr>
                        <a:t>Averages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048313"/>
                  </a:ext>
                </a:extLst>
              </a:tr>
              <a:tr h="331935">
                <a:tc vMerge="1">
                  <a:txBody>
                    <a:bodyPr/>
                    <a:lstStyle/>
                    <a:p>
                      <a:endParaRPr lang="en-GB"/>
                    </a:p>
                  </a:txBody>
                  <a:tcPr/>
                </a:tc>
                <a:tc vMerge="1">
                  <a:txBody>
                    <a:bodyPr/>
                    <a:lstStyle/>
                    <a:p>
                      <a:endParaRPr lang="en-GB"/>
                    </a:p>
                  </a:txBody>
                  <a:tcPr/>
                </a:tc>
                <a:tc>
                  <a:txBody>
                    <a:bodyPr/>
                    <a:lstStyle/>
                    <a:p>
                      <a:r>
                        <a:rPr lang="en-GB" sz="1600" dirty="0">
                          <a:latin typeface="Raleway" panose="020B0503030101060003" pitchFamily="34" charset="0"/>
                        </a:rPr>
                        <a:t>Monthly</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latin typeface="Raleway" panose="020B0503030101060003" pitchFamily="34" charset="0"/>
                        </a:rPr>
                        <a:t>Yearly</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r>
                        <a:rPr lang="en-GB" sz="1600" dirty="0">
                          <a:latin typeface="Raleway" panose="020B0503030101060003" pitchFamily="34" charset="0"/>
                        </a:rPr>
                        <a:t>Quarterly</a:t>
                      </a:r>
                    </a:p>
                    <a:p>
                      <a:r>
                        <a:rPr lang="en-GB" sz="1600" dirty="0">
                          <a:latin typeface="Raleway" panose="020B0503030101060003" pitchFamily="34" charset="0"/>
                        </a:rPr>
                        <a:t>Averages</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2156107"/>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Apr-2021</a:t>
                      </a:r>
                    </a:p>
                  </a:txBody>
                  <a:tcPr anchor="b">
                    <a:lnB>
                      <a:noFill/>
                    </a:lnB>
                  </a:tcPr>
                </a:tc>
                <a:tc>
                  <a:txBody>
                    <a:bodyPr/>
                    <a:lstStyle/>
                    <a:p>
                      <a:r>
                        <a:rPr lang="en-GB" sz="1600" b="0" dirty="0">
                          <a:latin typeface="Raleway" panose="020B0503030101060003" pitchFamily="34" charset="0"/>
                        </a:rPr>
                        <a:t>126.6</a:t>
                      </a:r>
                    </a:p>
                  </a:txBody>
                  <a:tcPr anchor="b">
                    <a:lnB>
                      <a:noFill/>
                    </a:lnB>
                  </a:tcPr>
                </a:tc>
                <a:tc>
                  <a:txBody>
                    <a:bodyPr/>
                    <a:lstStyle/>
                    <a:p>
                      <a:r>
                        <a:rPr lang="en-GB" sz="1600" b="0" dirty="0">
                          <a:latin typeface="Raleway" panose="020B0503030101060003" pitchFamily="34" charset="0"/>
                        </a:rPr>
                        <a:t>1.5%</a:t>
                      </a:r>
                    </a:p>
                  </a:txBody>
                  <a:tcPr anchor="b">
                    <a:lnT w="12700" cap="flat" cmpd="sng" algn="ctr">
                      <a:solidFill>
                        <a:schemeClr val="tx1"/>
                      </a:solid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8.5%</a:t>
                      </a:r>
                    </a:p>
                  </a:txBody>
                  <a:tcPr anchor="b">
                    <a:lnT w="12700" cap="flat" cmpd="sng" algn="ctr">
                      <a:solidFill>
                        <a:schemeClr val="tx1"/>
                      </a:solidFill>
                      <a:prstDash val="solid"/>
                      <a:round/>
                      <a:headEnd type="none" w="med" len="med"/>
                      <a:tailEnd type="none" w="med" len="med"/>
                    </a:lnT>
                    <a:lnB>
                      <a:noFill/>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Q2:</a:t>
                      </a:r>
                      <a:r>
                        <a:rPr lang="en-GB" sz="1600" b="1" baseline="0" dirty="0">
                          <a:latin typeface="Raleway" panose="020B0503030101060003" pitchFamily="34" charset="0"/>
                        </a:rPr>
                        <a:t> 7.9%</a:t>
                      </a:r>
                      <a:endParaRPr lang="en-GB" sz="1600" b="1" dirty="0">
                        <a:latin typeface="Raleway" panose="020B0503030101060003" pitchFamily="34" charset="0"/>
                      </a:endParaRPr>
                    </a:p>
                  </a:txBody>
                  <a:tcPr anchor="ct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xmlns="" val="10014"/>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May-2021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127.6</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0.8%</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7.5%</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xmlns="" val="10016"/>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June-2021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129.2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7.8%</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17"/>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Jul-2021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131.3</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1.6%</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9.0%</a:t>
                      </a:r>
                    </a:p>
                  </a:txBody>
                  <a:tcPr anchor="b">
                    <a:lnT w="12700" cap="flat" cmpd="sng" algn="ctr">
                      <a:noFill/>
                      <a:prstDash val="solid"/>
                      <a:round/>
                      <a:headEnd type="none" w="med" len="med"/>
                      <a:tailEnd type="none" w="med" len="med"/>
                    </a:lnT>
                    <a:lnB>
                      <a:noFill/>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Q3:</a:t>
                      </a:r>
                      <a:r>
                        <a:rPr lang="en-GB" sz="1600" b="1" baseline="0" dirty="0">
                          <a:latin typeface="Raleway" panose="020B0503030101060003" pitchFamily="34" charset="0"/>
                        </a:rPr>
                        <a:t> 9.8%</a:t>
                      </a: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18"/>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Aug-2021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131.7</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0.3%</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9.7%</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solidFill>
                      <a:schemeClr val="bg2">
                        <a:lumMod val="90000"/>
                      </a:schemeClr>
                    </a:solidFill>
                  </a:tcPr>
                </a:tc>
                <a:extLst>
                  <a:ext uri="{0D108BD9-81ED-4DB2-BD59-A6C34878D82A}">
                    <a16:rowId xmlns:a16="http://schemas.microsoft.com/office/drawing/2014/main" xmlns="" val="10019"/>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Sept-2021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132.5</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0.6%</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10.6%</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13"/>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Oct-2021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133.3</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0.6%</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11.0%</a:t>
                      </a:r>
                    </a:p>
                  </a:txBody>
                  <a:tcPr anchor="b">
                    <a:lnT w="12700" cap="flat" cmpd="sng" algn="ctr">
                      <a:noFill/>
                      <a:prstDash val="solid"/>
                      <a:round/>
                      <a:headEnd type="none" w="med" len="med"/>
                      <a:tailEnd type="none" w="med" len="med"/>
                    </a:lnT>
                    <a:lnB>
                      <a:noFill/>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Q4: 11.9%</a:t>
                      </a: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20"/>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Nov-2021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135.2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1.4%</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12.2%</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solidFill>
                      <a:schemeClr val="bg2">
                        <a:lumMod val="90000"/>
                      </a:schemeClr>
                    </a:solidFill>
                  </a:tcPr>
                </a:tc>
                <a:extLst>
                  <a:ext uri="{0D108BD9-81ED-4DB2-BD59-A6C34878D82A}">
                    <a16:rowId xmlns:a16="http://schemas.microsoft.com/office/drawing/2014/main" xmlns="" val="10021"/>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Dec-2021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136.9</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1.2%</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12.6%</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xmlns="" val="10022"/>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Jan-2022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139.7</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2.1%</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13.9%</a:t>
                      </a:r>
                    </a:p>
                  </a:txBody>
                  <a:tcPr anchor="b">
                    <a:lnT w="12700" cap="flat" cmpd="sng" algn="ctr">
                      <a:noFill/>
                      <a:prstDash val="solid"/>
                      <a:round/>
                      <a:headEnd type="none" w="med" len="med"/>
                      <a:tailEnd type="none" w="med" len="med"/>
                    </a:lnT>
                    <a:lnB>
                      <a:noFill/>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Q1: 16.3%</a:t>
                      </a: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23"/>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Feb-2022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143.0</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2.4%</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15.7%</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xmlns="" val="10024"/>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Mar-2022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148.8</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4.0%</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19.4%</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25"/>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Apr-2022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156.5</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5.1%</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23.6%</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26"/>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May-2022</a:t>
                      </a:r>
                    </a:p>
                  </a:txBody>
                  <a:tcPr anchor="b">
                    <a:lnT w="12700" cap="flat" cmpd="sng" algn="ctr">
                      <a:noFill/>
                      <a:prstDash val="solid"/>
                      <a:round/>
                      <a:headEnd type="none" w="med" len="med"/>
                      <a:tailEnd type="none" w="med" len="med"/>
                    </a:lnT>
                  </a:tcPr>
                </a:tc>
                <a:tc>
                  <a:txBody>
                    <a:bodyPr/>
                    <a:lstStyle/>
                    <a:p>
                      <a:r>
                        <a:rPr lang="en-GB" sz="1600" b="1" dirty="0">
                          <a:latin typeface="Raleway" panose="020B0503030101060003" pitchFamily="34" charset="0"/>
                        </a:rPr>
                        <a:t>162.8</a:t>
                      </a:r>
                    </a:p>
                  </a:txBody>
                  <a:tcPr anchor="b">
                    <a:lnT w="12700" cap="flat" cmpd="sng" algn="ctr">
                      <a:noFill/>
                      <a:prstDash val="solid"/>
                      <a:round/>
                      <a:headEnd type="none" w="med" len="med"/>
                      <a:tailEnd type="none" w="med" len="med"/>
                    </a:lnT>
                  </a:tcPr>
                </a:tc>
                <a:tc>
                  <a:txBody>
                    <a:bodyPr/>
                    <a:lstStyle/>
                    <a:p>
                      <a:r>
                        <a:rPr lang="en-GB" sz="1600" b="1" dirty="0">
                          <a:latin typeface="Raleway" panose="020B0503030101060003" pitchFamily="34" charset="0"/>
                        </a:rPr>
                        <a:t>4.1%</a:t>
                      </a:r>
                    </a:p>
                  </a:txBody>
                  <a:tcPr anchor="b">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27.6%</a:t>
                      </a:r>
                    </a:p>
                  </a:txBody>
                  <a:tcPr anchor="b">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111890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E7CCD400-CF85-4715-82F2-B888E530D1D6}"/>
              </a:ext>
            </a:extLst>
          </p:cNvPr>
          <p:cNvSpPr txBox="1">
            <a:spLocks/>
          </p:cNvSpPr>
          <p:nvPr/>
        </p:nvSpPr>
        <p:spPr>
          <a:xfrm>
            <a:off x="0" y="83748"/>
            <a:ext cx="12192000"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Disaggregation of May 2022 rate of inflation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15" name="Content Placeholder 7">
            <a:extLst>
              <a:ext uri="{FF2B5EF4-FFF2-40B4-BE49-F238E27FC236}">
                <a16:creationId xmlns:a16="http://schemas.microsoft.com/office/drawing/2014/main" xmlns="" id="{30805AD0-810D-4E04-9D5B-D78C5C336F6D}"/>
              </a:ext>
            </a:extLst>
          </p:cNvPr>
          <p:cNvSpPr txBox="1">
            <a:spLocks noChangeAspect="1"/>
          </p:cNvSpPr>
          <p:nvPr/>
        </p:nvSpPr>
        <p:spPr>
          <a:xfrm>
            <a:off x="316458" y="650549"/>
            <a:ext cx="11481110" cy="52957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Food inflation was 30.1%</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Last month this was 26.6%</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Average over last 12 month was 13.5%</a:t>
            </a:r>
          </a:p>
          <a:p>
            <a:pPr lvl="1">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Month-on-month Food inflation was 4.0%.</a:t>
            </a:r>
          </a:p>
          <a:p>
            <a:pPr marL="457200" lvl="1" indent="0">
              <a:lnSpc>
                <a:spcPct val="100000"/>
              </a:lnSpc>
              <a:spcBef>
                <a:spcPts val="0"/>
              </a:spcBef>
              <a:spcAft>
                <a:spcPts val="600"/>
              </a:spcAft>
              <a:buNone/>
            </a:pPr>
            <a:endParaRPr lang="en-CA" sz="900" dirty="0">
              <a:latin typeface="Raleway" panose="020B0503030101060003" pitchFamily="34" charset="0"/>
              <a:ea typeface="Calibri" panose="020F0502020204030204" pitchFamily="34" charset="0"/>
              <a:cs typeface="Times New Roman" panose="02020603050405020304" pitchFamily="18" charset="0"/>
            </a:endParaRPr>
          </a:p>
          <a:p>
            <a:pPr>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Non-food Inflation was 25.7%</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Last month this was 21.3 %</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Average over last 12 month was 15.5%</a:t>
            </a:r>
          </a:p>
          <a:p>
            <a:pPr lvl="1">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Month-on-month Non-Food inflation was 4.1%</a:t>
            </a:r>
          </a:p>
          <a:p>
            <a:pPr lvl="1">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Inflation for locally produced items was 27.3%</a:t>
            </a:r>
          </a:p>
          <a:p>
            <a:pPr>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Inflation for imported items was 28.2%</a:t>
            </a:r>
          </a:p>
          <a:p>
            <a:pPr>
              <a:lnSpc>
                <a:spcPct val="100000"/>
              </a:lnSpc>
              <a:spcBef>
                <a:spcPts val="0"/>
              </a:spcBef>
              <a:spcAft>
                <a:spcPts val="600"/>
              </a:spcAft>
              <a:buFont typeface="Wingdings" panose="05000000000000000000" pitchFamily="2" charset="2"/>
              <a:buChar char="§"/>
            </a:pPr>
            <a:endParaRPr lang="en-CA" sz="2600" dirty="0">
              <a:latin typeface="Raleway" panose="020B0503030101060003" pitchFamily="34" charset="0"/>
            </a:endParaRPr>
          </a:p>
          <a:p>
            <a:pPr marL="0" indent="0">
              <a:lnSpc>
                <a:spcPct val="100000"/>
              </a:lnSpc>
              <a:spcBef>
                <a:spcPts val="0"/>
              </a:spcBef>
              <a:spcAft>
                <a:spcPts val="600"/>
              </a:spcAft>
              <a:buNone/>
            </a:pPr>
            <a:endParaRPr lang="en-GB" sz="2600" dirty="0">
              <a:latin typeface="Raleway" panose="020B0503030101060003" pitchFamily="34" charset="0"/>
              <a:ea typeface="Calibri" panose="020F0502020204030204" pitchFamily="34" charset="0"/>
              <a:cs typeface="Times New Roman" panose="02020603050405020304" pitchFamily="18" charset="0"/>
            </a:endParaRPr>
          </a:p>
          <a:p>
            <a:pPr>
              <a:lnSpc>
                <a:spcPct val="100000"/>
              </a:lnSpc>
              <a:spcBef>
                <a:spcPts val="0"/>
              </a:spcBef>
              <a:spcAft>
                <a:spcPts val="600"/>
              </a:spcAft>
              <a:buFont typeface="Wingdings" panose="05000000000000000000" pitchFamily="2" charset="2"/>
              <a:buChar char="§"/>
            </a:pPr>
            <a:endParaRPr lang="en-CA" sz="2600" dirty="0">
              <a:latin typeface="Raleway" panose="020B0503030101060003" pitchFamily="34" charset="0"/>
              <a:ea typeface="Calibri" panose="020F0502020204030204" pitchFamily="34" charset="0"/>
              <a:cs typeface="Times New Roman" panose="02020603050405020304" pitchFamily="18" charset="0"/>
            </a:endParaRPr>
          </a:p>
        </p:txBody>
      </p:sp>
      <p:sp>
        <p:nvSpPr>
          <p:cNvPr id="5" name="Slide Number Placeholder 1">
            <a:extLst>
              <a:ext uri="{FF2B5EF4-FFF2-40B4-BE49-F238E27FC236}">
                <a16:creationId xmlns:a16="http://schemas.microsoft.com/office/drawing/2014/main" xmlns="" id="{69849950-5FB8-43B4-AEC1-FA508394AB30}"/>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6</a:t>
            </a:fld>
            <a:endParaRPr lang="en-GB" sz="1600" dirty="0">
              <a:solidFill>
                <a:schemeClr val="bg1"/>
              </a:solidFill>
            </a:endParaRPr>
          </a:p>
        </p:txBody>
      </p:sp>
    </p:spTree>
    <p:extLst>
      <p:ext uri="{BB962C8B-B14F-4D97-AF65-F5344CB8AC3E}">
        <p14:creationId xmlns:p14="http://schemas.microsoft.com/office/powerpoint/2010/main" val="230576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3441143C-ED7F-4BDF-ABDC-25126C5B2B9D}"/>
              </a:ext>
            </a:extLst>
          </p:cNvPr>
          <p:cNvSpPr txBox="1">
            <a:spLocks/>
          </p:cNvSpPr>
          <p:nvPr/>
        </p:nvSpPr>
        <p:spPr>
          <a:xfrm>
            <a:off x="0" y="35622"/>
            <a:ext cx="12192000" cy="5400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Disaggregation of y</a:t>
            </a:r>
            <a:r>
              <a:rPr lang="en-GB" altLang="en-US" sz="3600" b="1" dirty="0">
                <a:solidFill>
                  <a:srgbClr val="382873"/>
                </a:solidFill>
                <a:latin typeface="Crimson Text" panose="02000503000000000000" pitchFamily="2" charset="0"/>
                <a:ea typeface="Cambria" panose="02040503050406030204" pitchFamily="18" charset="0"/>
              </a:rPr>
              <a:t>ear-on-year inflation by Division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5" name="Slide Number Placeholder 1">
            <a:extLst>
              <a:ext uri="{FF2B5EF4-FFF2-40B4-BE49-F238E27FC236}">
                <a16:creationId xmlns:a16="http://schemas.microsoft.com/office/drawing/2014/main" xmlns="" id="{587A6AC2-0264-4A0E-8A06-F2927E68192B}"/>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7</a:t>
            </a:fld>
            <a:endParaRPr lang="en-GB" sz="16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51" y="664579"/>
            <a:ext cx="11389488" cy="5244296"/>
          </a:xfrm>
          <a:prstGeom prst="rect">
            <a:avLst/>
          </a:prstGeom>
        </p:spPr>
      </p:pic>
    </p:spTree>
    <p:extLst>
      <p:ext uri="{BB962C8B-B14F-4D97-AF65-F5344CB8AC3E}">
        <p14:creationId xmlns:p14="http://schemas.microsoft.com/office/powerpoint/2010/main" val="208222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1940A0E-F982-4776-A3BD-D9ACEC1FC99A}"/>
              </a:ext>
            </a:extLst>
          </p:cNvPr>
          <p:cNvSpPr>
            <a:spLocks noGrp="1"/>
          </p:cNvSpPr>
          <p:nvPr>
            <p:ph type="sldNum" sz="quarter" idx="12"/>
          </p:nvPr>
        </p:nvSpPr>
        <p:spPr>
          <a:xfrm>
            <a:off x="5730351" y="6303393"/>
            <a:ext cx="430674" cy="365125"/>
          </a:xfrm>
        </p:spPr>
        <p:txBody>
          <a:bodyPr/>
          <a:lstStyle/>
          <a:p>
            <a:fld id="{5A54F868-F828-472F-BCFA-81EF005179B6}" type="slidenum">
              <a:rPr lang="en-GB" sz="2800" smtClean="0">
                <a:solidFill>
                  <a:schemeClr val="bg1"/>
                </a:solidFill>
              </a:rPr>
              <a:t>8</a:t>
            </a:fld>
            <a:endParaRPr lang="en-GB" sz="2800" dirty="0">
              <a:solidFill>
                <a:schemeClr val="bg1"/>
              </a:solidFill>
            </a:endParaRPr>
          </a:p>
        </p:txBody>
      </p:sp>
      <p:sp>
        <p:nvSpPr>
          <p:cNvPr id="5" name="Title 1">
            <a:extLst>
              <a:ext uri="{FF2B5EF4-FFF2-40B4-BE49-F238E27FC236}">
                <a16:creationId xmlns:a16="http://schemas.microsoft.com/office/drawing/2014/main" xmlns="" id="{88B7B072-6BAF-4F41-BA30-91DE7239B332}"/>
              </a:ext>
            </a:extLst>
          </p:cNvPr>
          <p:cNvSpPr txBox="1">
            <a:spLocks/>
          </p:cNvSpPr>
          <p:nvPr/>
        </p:nvSpPr>
        <p:spPr>
          <a:xfrm>
            <a:off x="28579" y="49852"/>
            <a:ext cx="12242224" cy="4899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Disaggregation of month-on-month inflation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6" name="Content Placeholder 7">
            <a:extLst>
              <a:ext uri="{FF2B5EF4-FFF2-40B4-BE49-F238E27FC236}">
                <a16:creationId xmlns:a16="http://schemas.microsoft.com/office/drawing/2014/main" xmlns="" id="{56005EE3-EB68-43F1-9F26-480B53870ACF}"/>
              </a:ext>
            </a:extLst>
          </p:cNvPr>
          <p:cNvSpPr txBox="1">
            <a:spLocks noChangeAspect="1"/>
          </p:cNvSpPr>
          <p:nvPr/>
        </p:nvSpPr>
        <p:spPr>
          <a:xfrm>
            <a:off x="5588000" y="1199211"/>
            <a:ext cx="6638834" cy="496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p:txBody>
      </p:sp>
      <p:sp>
        <p:nvSpPr>
          <p:cNvPr id="12" name="Content Placeholder 7">
            <a:extLst>
              <a:ext uri="{FF2B5EF4-FFF2-40B4-BE49-F238E27FC236}">
                <a16:creationId xmlns:a16="http://schemas.microsoft.com/office/drawing/2014/main" xmlns="" id="{F4789224-1568-44CE-BEC1-452E71C0EF01}"/>
              </a:ext>
            </a:extLst>
          </p:cNvPr>
          <p:cNvSpPr txBox="1">
            <a:spLocks noChangeAspect="1"/>
          </p:cNvSpPr>
          <p:nvPr/>
        </p:nvSpPr>
        <p:spPr>
          <a:xfrm>
            <a:off x="7806528" y="539843"/>
            <a:ext cx="4177554" cy="5432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SzPct val="100000"/>
            </a:pPr>
            <a:endParaRPr lang="en-US" sz="1000" b="1" dirty="0">
              <a:latin typeface="+mj-lt"/>
              <a:ea typeface="Gill Sans" charset="0"/>
              <a:cs typeface="Gill Sans" charset="0"/>
            </a:endParaRPr>
          </a:p>
          <a:p>
            <a:pPr marL="0" indent="0">
              <a:lnSpc>
                <a:spcPct val="100000"/>
              </a:lnSpc>
              <a:spcBef>
                <a:spcPts val="0"/>
              </a:spcBef>
              <a:spcAft>
                <a:spcPts val="600"/>
              </a:spcAft>
              <a:buNone/>
            </a:pPr>
            <a:endParaRPr lang="en-GB" sz="2600" b="1" dirty="0">
              <a:latin typeface="+mj-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22" y="597074"/>
            <a:ext cx="11458937" cy="5282865"/>
          </a:xfrm>
          <a:prstGeom prst="rect">
            <a:avLst/>
          </a:prstGeom>
        </p:spPr>
      </p:pic>
    </p:spTree>
    <p:extLst>
      <p:ext uri="{BB962C8B-B14F-4D97-AF65-F5344CB8AC3E}">
        <p14:creationId xmlns:p14="http://schemas.microsoft.com/office/powerpoint/2010/main" val="170767865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I April 2022_110522" id="{7B2D32C6-8E70-394F-942B-7DC8A546F255}" vid="{2016A1DC-744E-3A4E-8492-F4996A814598}"/>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I April 2022_110522" id="{7B2D32C6-8E70-394F-942B-7DC8A546F255}" vid="{13E3AB0D-38F0-C646-95E4-7434AB5E39BF}"/>
    </a:ext>
  </a:extLst>
</a:theme>
</file>

<file path=ppt/theme/theme3.xml><?xml version="1.0" encoding="utf-8"?>
<a:theme xmlns:a="http://schemas.openxmlformats.org/drawingml/2006/main" name="Office Theme">
  <a:themeElements>
    <a:clrScheme name="Custom 4">
      <a:dk1>
        <a:sysClr val="windowText" lastClr="000000"/>
      </a:dk1>
      <a:lt1>
        <a:sysClr val="window" lastClr="FFFFFF"/>
      </a:lt1>
      <a:dk2>
        <a:srgbClr val="002060"/>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I April 2022_110522" id="{7B2D32C6-8E70-394F-942B-7DC8A546F255}" vid="{018450C9-ECF0-0C4A-A6E7-6D73C2284719}"/>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18799</TotalTime>
  <Words>1451</Words>
  <Application>Microsoft Office PowerPoint</Application>
  <PresentationFormat>Widescreen</PresentationFormat>
  <Paragraphs>263</Paragraphs>
  <Slides>21</Slides>
  <Notes>19</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9" baseType="lpstr">
      <vt:lpstr>Cambria</vt:lpstr>
      <vt:lpstr>Arial</vt:lpstr>
      <vt:lpstr>Arial Rounded MT Bold</vt:lpstr>
      <vt:lpstr>American Typewriter</vt:lpstr>
      <vt:lpstr>Tw Cen MT</vt:lpstr>
      <vt:lpstr>Calibri</vt:lpstr>
      <vt:lpstr>Times New Roman</vt:lpstr>
      <vt:lpstr>Calibri Light</vt:lpstr>
      <vt:lpstr>Wingdings</vt:lpstr>
      <vt:lpstr>Gill Sans</vt:lpstr>
      <vt:lpstr>Raleway</vt:lpstr>
      <vt:lpstr>AkkoW01-Regular</vt:lpstr>
      <vt:lpstr>Crimson Text</vt:lpstr>
      <vt:lpstr>Mangal</vt:lpstr>
      <vt:lpstr>Kantoorthema</vt:lpstr>
      <vt:lpstr>Aangepast ontwerp</vt:lpstr>
      <vt:lpstr>Office Theme</vt:lpstr>
      <vt:lpstr>Worksheet</vt:lpstr>
      <vt:lpstr>PRESS RELEASE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Pointers for Household Decision Making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Laurent Smeets</dc:creator>
  <cp:lastModifiedBy>Microsoft account</cp:lastModifiedBy>
  <cp:revision>877</cp:revision>
  <cp:lastPrinted>2022-01-12T07:30:23Z</cp:lastPrinted>
  <dcterms:created xsi:type="dcterms:W3CDTF">2019-11-11T14:33:03Z</dcterms:created>
  <dcterms:modified xsi:type="dcterms:W3CDTF">2022-06-08T10:22:33Z</dcterms:modified>
</cp:coreProperties>
</file>